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6" r:id="rId2"/>
    <p:sldId id="259" r:id="rId3"/>
    <p:sldId id="260" r:id="rId4"/>
    <p:sldId id="261" r:id="rId5"/>
    <p:sldId id="263" r:id="rId6"/>
    <p:sldId id="264" r:id="rId7"/>
    <p:sldId id="267" r:id="rId8"/>
    <p:sldId id="268" r:id="rId9"/>
    <p:sldId id="271" r:id="rId10"/>
    <p:sldId id="270" r:id="rId11"/>
    <p:sldId id="269" r:id="rId12"/>
    <p:sldId id="272" r:id="rId13"/>
    <p:sldId id="273" r:id="rId14"/>
    <p:sldId id="274" r:id="rId15"/>
    <p:sldId id="275" r:id="rId16"/>
    <p:sldId id="277" r:id="rId17"/>
    <p:sldId id="276" r:id="rId18"/>
    <p:sldId id="279" r:id="rId19"/>
    <p:sldId id="280" r:id="rId20"/>
    <p:sldId id="281" r:id="rId21"/>
    <p:sldId id="282" r:id="rId22"/>
    <p:sldId id="283" r:id="rId23"/>
    <p:sldId id="257" r:id="rId24"/>
    <p:sldId id="258" r:id="rId25"/>
    <p:sldId id="284" r:id="rId26"/>
    <p:sldId id="286" r:id="rId27"/>
    <p:sldId id="288" r:id="rId28"/>
    <p:sldId id="289" r:id="rId29"/>
    <p:sldId id="291" r:id="rId30"/>
    <p:sldId id="292" r:id="rId3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51"/>
    <a:srgbClr val="0000FF"/>
    <a:srgbClr val="00FF00"/>
    <a:srgbClr val="FFFFCC"/>
    <a:srgbClr val="946F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690" autoAdjust="0"/>
  </p:normalViewPr>
  <p:slideViewPr>
    <p:cSldViewPr snapToGrid="0">
      <p:cViewPr varScale="1">
        <p:scale>
          <a:sx n="62" d="100"/>
          <a:sy n="62" d="100"/>
        </p:scale>
        <p:origin x="1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1BF1F-0C4B-4593-A437-C3C7C8CBA846}" type="datetimeFigureOut">
              <a:rPr lang="LID4096" smtClean="0"/>
              <a:t>07/29/2024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B2C52-2B7D-49FF-90AE-F610055A16B6}" type="slidenum">
              <a:rPr lang="LID4096" smtClean="0"/>
              <a:t>‹#›</a:t>
            </a:fld>
            <a:endParaRPr lang="LID4096"/>
          </a:p>
        </p:txBody>
      </p:sp>
    </p:spTree>
    <p:extLst>
      <p:ext uri="{BB962C8B-B14F-4D97-AF65-F5344CB8AC3E}">
        <p14:creationId xmlns:p14="http://schemas.microsoft.com/office/powerpoint/2010/main" val="5312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6</a:t>
            </a:fld>
            <a:endParaRPr lang="LID4096"/>
          </a:p>
        </p:txBody>
      </p:sp>
    </p:spTree>
    <p:extLst>
      <p:ext uri="{BB962C8B-B14F-4D97-AF65-F5344CB8AC3E}">
        <p14:creationId xmlns:p14="http://schemas.microsoft.com/office/powerpoint/2010/main" val="24879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12</a:t>
            </a:fld>
            <a:endParaRPr lang="LID4096"/>
          </a:p>
        </p:txBody>
      </p:sp>
    </p:spTree>
    <p:extLst>
      <p:ext uri="{BB962C8B-B14F-4D97-AF65-F5344CB8AC3E}">
        <p14:creationId xmlns:p14="http://schemas.microsoft.com/office/powerpoint/2010/main" val="3161882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13</a:t>
            </a:fld>
            <a:endParaRPr lang="LID4096"/>
          </a:p>
        </p:txBody>
      </p:sp>
    </p:spTree>
    <p:extLst>
      <p:ext uri="{BB962C8B-B14F-4D97-AF65-F5344CB8AC3E}">
        <p14:creationId xmlns:p14="http://schemas.microsoft.com/office/powerpoint/2010/main" val="298779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14</a:t>
            </a:fld>
            <a:endParaRPr lang="LID4096"/>
          </a:p>
        </p:txBody>
      </p:sp>
    </p:spTree>
    <p:extLst>
      <p:ext uri="{BB962C8B-B14F-4D97-AF65-F5344CB8AC3E}">
        <p14:creationId xmlns:p14="http://schemas.microsoft.com/office/powerpoint/2010/main" val="2016383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structure of a machine-learning model.</a:t>
            </a:r>
          </a:p>
          <a:p>
            <a:r>
              <a:rPr lang="en-US" dirty="0"/>
              <a:t>Today, we focus on supervised learning. But before that, let’s make sure that we are on the same page and use the same names for the same concepts.</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15</a:t>
            </a:fld>
            <a:endParaRPr lang="LID4096"/>
          </a:p>
        </p:txBody>
      </p:sp>
    </p:spTree>
    <p:extLst>
      <p:ext uri="{BB962C8B-B14F-4D97-AF65-F5344CB8AC3E}">
        <p14:creationId xmlns:p14="http://schemas.microsoft.com/office/powerpoint/2010/main" val="309443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feed data row by row to our model, and receive output.</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16</a:t>
            </a:fld>
            <a:endParaRPr lang="LID4096"/>
          </a:p>
        </p:txBody>
      </p:sp>
    </p:spTree>
    <p:extLst>
      <p:ext uri="{BB962C8B-B14F-4D97-AF65-F5344CB8AC3E}">
        <p14:creationId xmlns:p14="http://schemas.microsoft.com/office/powerpoint/2010/main" val="96120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training process, we adjust our model to decrease the loss function as much as possible!</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18</a:t>
            </a:fld>
            <a:endParaRPr lang="LID4096"/>
          </a:p>
        </p:txBody>
      </p:sp>
    </p:spTree>
    <p:extLst>
      <p:ext uri="{BB962C8B-B14F-4D97-AF65-F5344CB8AC3E}">
        <p14:creationId xmlns:p14="http://schemas.microsoft.com/office/powerpoint/2010/main" val="376113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sure that the model works with new data!</a:t>
            </a:r>
          </a:p>
          <a:p>
            <a:endParaRPr lang="LID4096" dirty="0"/>
          </a:p>
        </p:txBody>
      </p:sp>
      <p:sp>
        <p:nvSpPr>
          <p:cNvPr id="4" name="Slide Number Placeholder 3"/>
          <p:cNvSpPr>
            <a:spLocks noGrp="1"/>
          </p:cNvSpPr>
          <p:nvPr>
            <p:ph type="sldNum" sz="quarter" idx="5"/>
          </p:nvPr>
        </p:nvSpPr>
        <p:spPr/>
        <p:txBody>
          <a:bodyPr/>
          <a:lstStyle/>
          <a:p>
            <a:fld id="{3F0B2C52-2B7D-49FF-90AE-F610055A16B6}" type="slidenum">
              <a:rPr lang="LID4096" smtClean="0"/>
              <a:t>19</a:t>
            </a:fld>
            <a:endParaRPr lang="LID4096"/>
          </a:p>
        </p:txBody>
      </p:sp>
    </p:spTree>
    <p:extLst>
      <p:ext uri="{BB962C8B-B14F-4D97-AF65-F5344CB8AC3E}">
        <p14:creationId xmlns:p14="http://schemas.microsoft.com/office/powerpoint/2010/main" val="127819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Recall measures the ability of the classifier to find all the relevant cases within a data set. It’s the ability of the classifier to find all the positive samples. Recall is important when missing positive instances (false negatives) is more critical than having false positives. For example, in cancer detection, it's crucial to catch all actual cases even if it means some false alarms.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F1 score is the harmonic mean of precision and recall, providing a balanced measure that considers both false positives and false negatives. It's especially useful when dealing with imbalanced data sets. Use the F1 score when you want to balance precision and recall and there is an uneven class distribution or when false positives and false negatives carry similar weights.</a:t>
            </a:r>
          </a:p>
          <a:p>
            <a:endParaRPr lang="en-US" dirty="0"/>
          </a:p>
        </p:txBody>
      </p:sp>
      <p:sp>
        <p:nvSpPr>
          <p:cNvPr id="4" name="Slide Number Placeholder 3"/>
          <p:cNvSpPr>
            <a:spLocks noGrp="1"/>
          </p:cNvSpPr>
          <p:nvPr>
            <p:ph type="sldNum" sz="quarter" idx="5"/>
          </p:nvPr>
        </p:nvSpPr>
        <p:spPr/>
        <p:txBody>
          <a:bodyPr/>
          <a:lstStyle/>
          <a:p>
            <a:fld id="{3F0B2C52-2B7D-49FF-90AE-F610055A16B6}" type="slidenum">
              <a:rPr lang="LID4096" smtClean="0"/>
              <a:t>22</a:t>
            </a:fld>
            <a:endParaRPr lang="LID4096"/>
          </a:p>
        </p:txBody>
      </p:sp>
    </p:spTree>
    <p:extLst>
      <p:ext uri="{BB962C8B-B14F-4D97-AF65-F5344CB8AC3E}">
        <p14:creationId xmlns:p14="http://schemas.microsoft.com/office/powerpoint/2010/main" val="56734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0074-19EF-47D3-AEB0-EC58FA635D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0F6BAFD-2A78-435D-892B-02C39FA4D5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039C222B-EC74-4A33-8EF6-9E1966D28E8C}"/>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97F1E95B-ED9C-49A7-8FE6-F35D0723E0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FE16859-3B7D-487D-8813-661397119536}"/>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11861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50E4-4D26-4982-A91F-15E8D67BC66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02531DE4-0699-4A8C-B306-67A234D1B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5DA0CBF-B367-4823-9C6E-120A4098D208}"/>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FCBEF85D-4203-436D-8E4F-1686BF16179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3EE50B-4B12-4903-BE1F-53D337619D29}"/>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584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876280-95FB-49C2-9DE6-45D355F3AE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CDA7578-E735-41EC-B694-D420424284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A9EB20F-7D66-4F7B-91C8-938D9CB89341}"/>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3D634A89-5EDD-4C7E-9E3E-53AC4C4E7D6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67063E4-985C-41D3-A902-95B870D202F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83266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41C1-5D9B-4F89-8675-86821739F0B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E6EEC6D-A282-408F-8A66-B704588A67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99A13B9-467A-4F5E-A0C5-25E7E12F2BEA}"/>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7D853A15-EC26-4F3A-836A-54C0EE47381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433962A-1E36-4E45-AE16-B19BF1FDB21F}"/>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407274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5205-8DB7-4BD9-9C84-3F687C609B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6B21DE53-7F10-458A-B008-F8EAE74069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F04BC4-9333-41EE-B649-47EB60B4329E}"/>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FFAEB94F-4385-4BF3-80DE-952C31B0B2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91FE2D8-369A-494A-AB00-2360FDEEFE63}"/>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36845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6CB1-48D4-4B0E-BA8F-D3F6D7DE28E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063CC131-4198-4407-AA71-5C6F74C16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00A74DDA-6AE4-4787-AEAC-12DE14B3C8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D27B78C0-F313-487C-9AB0-8CF73E26D54C}"/>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6" name="Footer Placeholder 5">
            <a:extLst>
              <a:ext uri="{FF2B5EF4-FFF2-40B4-BE49-F238E27FC236}">
                <a16:creationId xmlns:a16="http://schemas.microsoft.com/office/drawing/2014/main" id="{D2ED997F-6F5E-4322-B285-4B1833CF596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E5EB4BF-3E7F-4156-A307-AFF8309B885A}"/>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29257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FC0F-1C76-4BE2-A865-54B362606074}"/>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A3087399-CED6-45EB-9939-E0C64ADE0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56F5BB-7D46-4BE4-94E0-4A1F7AA2D7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6590EB74-E1FB-47D4-8B98-BAFE7EB4B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D600C0-D6AB-4D57-B1DC-295F02DCDA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2A17F378-9846-4293-B93A-992911A31150}"/>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8" name="Footer Placeholder 7">
            <a:extLst>
              <a:ext uri="{FF2B5EF4-FFF2-40B4-BE49-F238E27FC236}">
                <a16:creationId xmlns:a16="http://schemas.microsoft.com/office/drawing/2014/main" id="{373782F1-58C7-42C8-861E-B9645A23D10D}"/>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590D985B-591E-45F0-BC5A-572887DBD1CE}"/>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56879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302F-37E8-4024-8997-4719FF4C4C88}"/>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EB95B04-FC68-47FA-B3F0-DFCB812B8962}"/>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4" name="Footer Placeholder 3">
            <a:extLst>
              <a:ext uri="{FF2B5EF4-FFF2-40B4-BE49-F238E27FC236}">
                <a16:creationId xmlns:a16="http://schemas.microsoft.com/office/drawing/2014/main" id="{6B728C22-BDC3-4930-BBD5-29602362439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EE9153F-1BC5-4A3F-A2C0-5E1E08964795}"/>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536733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D49C8B-5893-4D65-9254-9DBD015B860E}"/>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3" name="Footer Placeholder 2">
            <a:extLst>
              <a:ext uri="{FF2B5EF4-FFF2-40B4-BE49-F238E27FC236}">
                <a16:creationId xmlns:a16="http://schemas.microsoft.com/office/drawing/2014/main" id="{F9C07912-C344-4FC3-B941-020201C954C4}"/>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2A2BF6B7-3ACC-4300-9125-A3B10DD1C09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102568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D070-6958-43A3-A3DE-5268D3950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38DDD0F-039D-4947-816B-7D38F03AD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98E596B5-816D-4E08-8E38-4017F0168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2AE6D-86B0-4DB5-BBBF-9E41327D3100}"/>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6" name="Footer Placeholder 5">
            <a:extLst>
              <a:ext uri="{FF2B5EF4-FFF2-40B4-BE49-F238E27FC236}">
                <a16:creationId xmlns:a16="http://schemas.microsoft.com/office/drawing/2014/main" id="{06751A96-AA3E-43EF-BF4E-2F33C35FD54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1C28956-A6B2-46EA-A967-1FEF66608B7F}"/>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66272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5CCD-15CD-460C-BF23-787539B2B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1FC90A42-8FB4-418A-81A2-7EBE0F16B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2EDCABA9-463E-48DF-98A5-82AD54A62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A1791B-D1D4-4E46-8470-900C27B9331B}"/>
              </a:ext>
            </a:extLst>
          </p:cNvPr>
          <p:cNvSpPr>
            <a:spLocks noGrp="1"/>
          </p:cNvSpPr>
          <p:nvPr>
            <p:ph type="dt" sz="half" idx="10"/>
          </p:nvPr>
        </p:nvSpPr>
        <p:spPr/>
        <p:txBody>
          <a:bodyPr/>
          <a:lstStyle/>
          <a:p>
            <a:fld id="{6CAD0839-69FC-4763-B8AC-78CF5951DDEE}" type="datetimeFigureOut">
              <a:rPr lang="LID4096" smtClean="0"/>
              <a:t>07/29/2024</a:t>
            </a:fld>
            <a:endParaRPr lang="LID4096"/>
          </a:p>
        </p:txBody>
      </p:sp>
      <p:sp>
        <p:nvSpPr>
          <p:cNvPr id="6" name="Footer Placeholder 5">
            <a:extLst>
              <a:ext uri="{FF2B5EF4-FFF2-40B4-BE49-F238E27FC236}">
                <a16:creationId xmlns:a16="http://schemas.microsoft.com/office/drawing/2014/main" id="{A09D49A5-FA3A-42BA-BADB-8D71332B177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DE7DEB5-3E27-44E1-A202-3BE13687F330}"/>
              </a:ext>
            </a:extLst>
          </p:cNvPr>
          <p:cNvSpPr>
            <a:spLocks noGrp="1"/>
          </p:cNvSpPr>
          <p:nvPr>
            <p:ph type="sldNum" sz="quarter" idx="12"/>
          </p:nvPr>
        </p:nvSpPr>
        <p:spPr/>
        <p:txBody>
          <a:bodyPr/>
          <a:lstStyle/>
          <a:p>
            <a:fld id="{F531B848-2201-46B8-89C2-1F077BB6FFAA}" type="slidenum">
              <a:rPr lang="LID4096" smtClean="0"/>
              <a:t>‹#›</a:t>
            </a:fld>
            <a:endParaRPr lang="LID4096"/>
          </a:p>
        </p:txBody>
      </p:sp>
    </p:spTree>
    <p:extLst>
      <p:ext uri="{BB962C8B-B14F-4D97-AF65-F5344CB8AC3E}">
        <p14:creationId xmlns:p14="http://schemas.microsoft.com/office/powerpoint/2010/main" val="2889756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A252A1-4E88-4C3C-91C0-21BC186F2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B0BFBF0-9DDF-4623-AE08-70864B070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E313669-4945-40E3-B00B-44BAC3E92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AD0839-69FC-4763-B8AC-78CF5951DDEE}" type="datetimeFigureOut">
              <a:rPr lang="LID4096" smtClean="0"/>
              <a:t>07/29/2024</a:t>
            </a:fld>
            <a:endParaRPr lang="LID4096"/>
          </a:p>
        </p:txBody>
      </p:sp>
      <p:sp>
        <p:nvSpPr>
          <p:cNvPr id="5" name="Footer Placeholder 4">
            <a:extLst>
              <a:ext uri="{FF2B5EF4-FFF2-40B4-BE49-F238E27FC236}">
                <a16:creationId xmlns:a16="http://schemas.microsoft.com/office/drawing/2014/main" id="{9A2FD497-017F-4D9D-8DDA-5F79D3BE99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26822F16-34B6-49E9-893B-A46CB3F686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1B848-2201-46B8-89C2-1F077BB6FFAA}" type="slidenum">
              <a:rPr lang="LID4096" smtClean="0"/>
              <a:t>‹#›</a:t>
            </a:fld>
            <a:endParaRPr lang="LID4096"/>
          </a:p>
        </p:txBody>
      </p:sp>
    </p:spTree>
    <p:extLst>
      <p:ext uri="{BB962C8B-B14F-4D97-AF65-F5344CB8AC3E}">
        <p14:creationId xmlns:p14="http://schemas.microsoft.com/office/powerpoint/2010/main" val="4238868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emf"/><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C2BBE-C81B-4AD7-8BB6-09C3555F0E07}"/>
              </a:ext>
            </a:extLst>
          </p:cNvPr>
          <p:cNvSpPr txBox="1"/>
          <p:nvPr/>
        </p:nvSpPr>
        <p:spPr>
          <a:xfrm>
            <a:off x="3427534" y="1969477"/>
            <a:ext cx="5336931" cy="3293209"/>
          </a:xfrm>
          <a:prstGeom prst="rect">
            <a:avLst/>
          </a:prstGeom>
          <a:noFill/>
        </p:spPr>
        <p:txBody>
          <a:bodyPr wrap="square" rtlCol="0">
            <a:spAutoFit/>
          </a:bodyPr>
          <a:lstStyle/>
          <a:p>
            <a:pPr algn="ctr"/>
            <a:r>
              <a:rPr lang="en-US" sz="4800" b="1" dirty="0"/>
              <a:t>Machine Learning</a:t>
            </a:r>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r>
              <a:rPr lang="en-US" sz="2000" b="1" dirty="0"/>
              <a:t>Asieh Daneshi </a:t>
            </a:r>
            <a:br>
              <a:rPr lang="en-US" sz="2000" b="1" dirty="0"/>
            </a:br>
            <a:r>
              <a:rPr lang="en-US" sz="2000" b="1" dirty="0"/>
              <a:t>2024 </a:t>
            </a:r>
            <a:endParaRPr lang="LID4096" sz="2000" b="1" dirty="0"/>
          </a:p>
        </p:txBody>
      </p:sp>
    </p:spTree>
    <p:extLst>
      <p:ext uri="{BB962C8B-B14F-4D97-AF65-F5344CB8AC3E}">
        <p14:creationId xmlns:p14="http://schemas.microsoft.com/office/powerpoint/2010/main" val="207064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 leben änderungen - human age stock-grafiken, -clipart, -cartoons und -symbole">
            <a:extLst>
              <a:ext uri="{FF2B5EF4-FFF2-40B4-BE49-F238E27FC236}">
                <a16:creationId xmlns:a16="http://schemas.microsoft.com/office/drawing/2014/main" id="{248636D7-936D-4FCB-95D5-CAC17295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730" y="2156957"/>
            <a:ext cx="9398338" cy="3931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246495"/>
          </a:xfrm>
          <a:prstGeom prst="rect">
            <a:avLst/>
          </a:prstGeom>
          <a:noFill/>
        </p:spPr>
        <p:txBody>
          <a:bodyPr wrap="square" rtlCol="0">
            <a:spAutoFit/>
          </a:bodyPr>
          <a:lstStyle/>
          <a:p>
            <a:pPr>
              <a:lnSpc>
                <a:spcPct val="150000"/>
              </a:lnSpc>
            </a:pPr>
            <a:r>
              <a:rPr lang="en-US" sz="2000" dirty="0"/>
              <a:t>We can assign a number to any of these categories</a:t>
            </a:r>
          </a:p>
          <a:p>
            <a:pPr>
              <a:lnSpc>
                <a:spcPct val="150000"/>
              </a:lnSpc>
            </a:pPr>
            <a:endParaRPr lang="en-US" dirty="0"/>
          </a:p>
          <a:p>
            <a:endParaRPr lang="LID4096" dirty="0"/>
          </a:p>
        </p:txBody>
      </p:sp>
      <p:sp>
        <p:nvSpPr>
          <p:cNvPr id="7" name="TextBox 6">
            <a:extLst>
              <a:ext uri="{FF2B5EF4-FFF2-40B4-BE49-F238E27FC236}">
                <a16:creationId xmlns:a16="http://schemas.microsoft.com/office/drawing/2014/main" id="{E5C446D5-0EFC-47CE-9B8A-453718D1DD17}"/>
              </a:ext>
            </a:extLst>
          </p:cNvPr>
          <p:cNvSpPr txBox="1"/>
          <p:nvPr/>
        </p:nvSpPr>
        <p:spPr>
          <a:xfrm>
            <a:off x="1944031" y="1917062"/>
            <a:ext cx="7700195" cy="1246495"/>
          </a:xfrm>
          <a:prstGeom prst="rect">
            <a:avLst/>
          </a:prstGeom>
          <a:noFill/>
        </p:spPr>
        <p:txBody>
          <a:bodyPr wrap="square" rtlCol="0">
            <a:spAutoFit/>
          </a:bodyPr>
          <a:lstStyle/>
          <a:p>
            <a:pPr>
              <a:lnSpc>
                <a:spcPct val="150000"/>
              </a:lnSpc>
            </a:pPr>
            <a:r>
              <a:rPr lang="en-US" sz="2000" dirty="0"/>
              <a:t>1            2           3           4                  5            6               7              8                  9</a:t>
            </a:r>
          </a:p>
          <a:p>
            <a:pPr>
              <a:lnSpc>
                <a:spcPct val="150000"/>
              </a:lnSpc>
            </a:pPr>
            <a:endParaRPr lang="en-US" dirty="0"/>
          </a:p>
          <a:p>
            <a:endParaRPr lang="LID4096" dirty="0"/>
          </a:p>
        </p:txBody>
      </p:sp>
    </p:spTree>
    <p:extLst>
      <p:ext uri="{BB962C8B-B14F-4D97-AF65-F5344CB8AC3E}">
        <p14:creationId xmlns:p14="http://schemas.microsoft.com/office/powerpoint/2010/main" val="281650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962954-3902-4AEA-9D89-EDD61D415E65}"/>
              </a:ext>
            </a:extLst>
          </p:cNvPr>
          <p:cNvPicPr>
            <a:picLocks noChangeAspect="1"/>
          </p:cNvPicPr>
          <p:nvPr/>
        </p:nvPicPr>
        <p:blipFill>
          <a:blip r:embed="rId2"/>
          <a:stretch>
            <a:fillRect/>
          </a:stretch>
        </p:blipFill>
        <p:spPr>
          <a:xfrm>
            <a:off x="7084776" y="1766279"/>
            <a:ext cx="4475675" cy="4479273"/>
          </a:xfrm>
          <a:prstGeom prst="rect">
            <a:avLst/>
          </a:prstGeom>
        </p:spPr>
      </p:pic>
      <p:pic>
        <p:nvPicPr>
          <p:cNvPr id="8" name="Picture 7">
            <a:extLst>
              <a:ext uri="{FF2B5EF4-FFF2-40B4-BE49-F238E27FC236}">
                <a16:creationId xmlns:a16="http://schemas.microsoft.com/office/drawing/2014/main" id="{7F6F561D-5874-4C46-8EE8-0A5438F5C8EF}"/>
              </a:ext>
            </a:extLst>
          </p:cNvPr>
          <p:cNvPicPr>
            <a:picLocks noChangeAspect="1"/>
          </p:cNvPicPr>
          <p:nvPr/>
        </p:nvPicPr>
        <p:blipFill>
          <a:blip r:embed="rId3"/>
          <a:stretch>
            <a:fillRect/>
          </a:stretch>
        </p:blipFill>
        <p:spPr>
          <a:xfrm>
            <a:off x="923191" y="2378727"/>
            <a:ext cx="5656613" cy="3866825"/>
          </a:xfrm>
          <a:prstGeom prst="rect">
            <a:avLst/>
          </a:prstGeom>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Quantitative – </a:t>
            </a:r>
            <a:r>
              <a:rPr lang="en-US" sz="2000" dirty="0"/>
              <a:t>numerical valued data (discrete or continuous)</a:t>
            </a:r>
          </a:p>
          <a:p>
            <a:pPr>
              <a:lnSpc>
                <a:spcPct val="150000"/>
              </a:lnSpc>
            </a:pPr>
            <a:endParaRPr lang="en-US" dirty="0"/>
          </a:p>
          <a:p>
            <a:endParaRPr lang="LID4096" dirty="0"/>
          </a:p>
        </p:txBody>
      </p:sp>
    </p:spTree>
    <p:extLst>
      <p:ext uri="{BB962C8B-B14F-4D97-AF65-F5344CB8AC3E}">
        <p14:creationId xmlns:p14="http://schemas.microsoft.com/office/powerpoint/2010/main" val="3834360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Machine Learning</a:t>
            </a:r>
          </a:p>
        </p:txBody>
      </p:sp>
      <p:sp>
        <p:nvSpPr>
          <p:cNvPr id="4" name="Rectangle 3">
            <a:extLst>
              <a:ext uri="{FF2B5EF4-FFF2-40B4-BE49-F238E27FC236}">
                <a16:creationId xmlns:a16="http://schemas.microsoft.com/office/drawing/2014/main" id="{0FC875CE-E006-4E06-8949-9C574BF17CDE}"/>
              </a:ext>
            </a:extLst>
          </p:cNvPr>
          <p:cNvSpPr/>
          <p:nvPr/>
        </p:nvSpPr>
        <p:spPr>
          <a:xfrm>
            <a:off x="4953000" y="2243579"/>
            <a:ext cx="2286000" cy="2286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5028022" y="3154143"/>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72379" y="26300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72379" y="299929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76CD49-434D-4129-BD9D-7B15623017C6}"/>
              </a:ext>
            </a:extLst>
          </p:cNvPr>
          <p:cNvSpPr txBox="1"/>
          <p:nvPr/>
        </p:nvSpPr>
        <p:spPr>
          <a:xfrm>
            <a:off x="2588051" y="2330962"/>
            <a:ext cx="2135956" cy="464871"/>
          </a:xfrm>
          <a:prstGeom prst="rect">
            <a:avLst/>
          </a:prstGeom>
          <a:noFill/>
        </p:spPr>
        <p:txBody>
          <a:bodyPr wrap="square">
            <a:spAutoFit/>
          </a:bodyPr>
          <a:lstStyle/>
          <a:p>
            <a:pPr algn="ctr">
              <a:lnSpc>
                <a:spcPct val="150000"/>
              </a:lnSpc>
            </a:pPr>
            <a:r>
              <a:rPr lang="en-US" sz="1800" dirty="0"/>
              <a:t>Input 1</a:t>
            </a:r>
          </a:p>
        </p:txBody>
      </p:sp>
      <p:sp>
        <p:nvSpPr>
          <p:cNvPr id="10" name="TextBox 9">
            <a:extLst>
              <a:ext uri="{FF2B5EF4-FFF2-40B4-BE49-F238E27FC236}">
                <a16:creationId xmlns:a16="http://schemas.microsoft.com/office/drawing/2014/main" id="{CA5BB1F5-DC09-4ECA-9DFD-B0533CF5818F}"/>
              </a:ext>
            </a:extLst>
          </p:cNvPr>
          <p:cNvSpPr txBox="1"/>
          <p:nvPr/>
        </p:nvSpPr>
        <p:spPr>
          <a:xfrm>
            <a:off x="2592765" y="2693410"/>
            <a:ext cx="2135956" cy="464871"/>
          </a:xfrm>
          <a:prstGeom prst="rect">
            <a:avLst/>
          </a:prstGeom>
          <a:noFill/>
        </p:spPr>
        <p:txBody>
          <a:bodyPr wrap="square">
            <a:spAutoFit/>
          </a:bodyPr>
          <a:lstStyle/>
          <a:p>
            <a:pPr algn="ctr">
              <a:lnSpc>
                <a:spcPct val="150000"/>
              </a:lnSpc>
            </a:pPr>
            <a:r>
              <a:rPr lang="en-US" sz="1800" dirty="0"/>
              <a:t>Input 2</a:t>
            </a:r>
          </a:p>
        </p:txBody>
      </p:sp>
      <p:cxnSp>
        <p:nvCxnSpPr>
          <p:cNvPr id="11" name="Straight Arrow Connector 10">
            <a:extLst>
              <a:ext uri="{FF2B5EF4-FFF2-40B4-BE49-F238E27FC236}">
                <a16:creationId xmlns:a16="http://schemas.microsoft.com/office/drawing/2014/main" id="{2D197315-F3AC-45BD-9A2F-6C586D43C0F0}"/>
              </a:ext>
            </a:extLst>
          </p:cNvPr>
          <p:cNvCxnSpPr/>
          <p:nvPr/>
        </p:nvCxnSpPr>
        <p:spPr>
          <a:xfrm>
            <a:off x="4072379" y="419423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389AB2-0D27-4015-BA27-4414547D6079}"/>
              </a:ext>
            </a:extLst>
          </p:cNvPr>
          <p:cNvSpPr txBox="1"/>
          <p:nvPr/>
        </p:nvSpPr>
        <p:spPr>
          <a:xfrm>
            <a:off x="2588051" y="3895119"/>
            <a:ext cx="2135956" cy="464871"/>
          </a:xfrm>
          <a:prstGeom prst="rect">
            <a:avLst/>
          </a:prstGeom>
          <a:noFill/>
        </p:spPr>
        <p:txBody>
          <a:bodyPr wrap="square">
            <a:spAutoFit/>
          </a:bodyPr>
          <a:lstStyle/>
          <a:p>
            <a:pPr algn="ctr">
              <a:lnSpc>
                <a:spcPct val="150000"/>
              </a:lnSpc>
            </a:pPr>
            <a:r>
              <a:rPr lang="en-US" sz="1800" dirty="0"/>
              <a:t>Input n</a:t>
            </a:r>
          </a:p>
        </p:txBody>
      </p:sp>
      <p:sp>
        <p:nvSpPr>
          <p:cNvPr id="13" name="TextBox 12">
            <a:extLst>
              <a:ext uri="{FF2B5EF4-FFF2-40B4-BE49-F238E27FC236}">
                <a16:creationId xmlns:a16="http://schemas.microsoft.com/office/drawing/2014/main" id="{0F5D1EDF-F0C0-4309-A548-690C8365EF02}"/>
              </a:ext>
            </a:extLst>
          </p:cNvPr>
          <p:cNvSpPr txBox="1"/>
          <p:nvPr/>
        </p:nvSpPr>
        <p:spPr>
          <a:xfrm>
            <a:off x="2588051" y="3305181"/>
            <a:ext cx="2135956" cy="464871"/>
          </a:xfrm>
          <a:prstGeom prst="rect">
            <a:avLst/>
          </a:prstGeom>
          <a:noFill/>
        </p:spPr>
        <p:txBody>
          <a:bodyPr wrap="square">
            <a:spAutoFit/>
          </a:bodyPr>
          <a:lstStyle/>
          <a:p>
            <a:pPr algn="ctr">
              <a:lnSpc>
                <a:spcPct val="150000"/>
              </a:lnSpc>
            </a:pPr>
            <a:r>
              <a:rPr lang="en-US" sz="1800" dirty="0"/>
              <a:t>…</a:t>
            </a:r>
          </a:p>
        </p:txBody>
      </p: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239000" y="33865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a:off x="7595254" y="2969187"/>
            <a:ext cx="2135956" cy="880369"/>
          </a:xfrm>
          <a:prstGeom prst="rect">
            <a:avLst/>
          </a:prstGeom>
          <a:noFill/>
        </p:spPr>
        <p:txBody>
          <a:bodyPr wrap="square">
            <a:spAutoFit/>
          </a:bodyPr>
          <a:lstStyle/>
          <a:p>
            <a:pPr algn="ctr">
              <a:lnSpc>
                <a:spcPct val="150000"/>
              </a:lnSpc>
            </a:pPr>
            <a:r>
              <a:rPr lang="en-US" sz="1800" dirty="0"/>
              <a:t>Output</a:t>
            </a:r>
            <a:br>
              <a:rPr lang="en-US" sz="1800" dirty="0"/>
            </a:br>
            <a:r>
              <a:rPr lang="en-US" sz="1800" dirty="0"/>
              <a:t>(prediction)</a:t>
            </a:r>
          </a:p>
        </p:txBody>
      </p:sp>
    </p:spTree>
    <p:extLst>
      <p:ext uri="{BB962C8B-B14F-4D97-AF65-F5344CB8AC3E}">
        <p14:creationId xmlns:p14="http://schemas.microsoft.com/office/powerpoint/2010/main" val="235963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1434367"/>
          </a:xfrm>
          <a:prstGeom prst="rect">
            <a:avLst/>
          </a:prstGeom>
          <a:noFill/>
        </p:spPr>
        <p:txBody>
          <a:bodyPr wrap="square">
            <a:spAutoFit/>
          </a:bodyPr>
          <a:lstStyle/>
          <a:p>
            <a:pPr>
              <a:lnSpc>
                <a:spcPct val="150000"/>
              </a:lnSpc>
            </a:pPr>
            <a:r>
              <a:rPr lang="en-US" sz="2400" b="1" dirty="0"/>
              <a:t>Supervised Learning</a:t>
            </a:r>
          </a:p>
          <a:p>
            <a:pPr>
              <a:lnSpc>
                <a:spcPct val="150000"/>
              </a:lnSpc>
            </a:pPr>
            <a:r>
              <a:rPr lang="en-US" sz="1800" b="1" dirty="0"/>
              <a:t>Classification – </a:t>
            </a:r>
            <a:r>
              <a:rPr lang="en-US" sz="1800" dirty="0"/>
              <a:t>predict discrete classes</a:t>
            </a:r>
          </a:p>
          <a:p>
            <a:pPr>
              <a:lnSpc>
                <a:spcPct val="150000"/>
              </a:lnSpc>
            </a:pPr>
            <a:r>
              <a:rPr lang="en-US" dirty="0"/>
              <a:t>Multiclass classification</a:t>
            </a:r>
            <a:endParaRPr lang="en-US" sz="1800" dirty="0"/>
          </a:p>
        </p:txBody>
      </p:sp>
      <p:pic>
        <p:nvPicPr>
          <p:cNvPr id="16" name="Picture 15">
            <a:extLst>
              <a:ext uri="{FF2B5EF4-FFF2-40B4-BE49-F238E27FC236}">
                <a16:creationId xmlns:a16="http://schemas.microsoft.com/office/drawing/2014/main" id="{4C9CA7DF-47F5-4A19-93A2-CEAD192E9664}"/>
              </a:ext>
            </a:extLst>
          </p:cNvPr>
          <p:cNvPicPr>
            <a:picLocks noChangeAspect="1"/>
          </p:cNvPicPr>
          <p:nvPr/>
        </p:nvPicPr>
        <p:blipFill>
          <a:blip r:embed="rId3"/>
          <a:stretch>
            <a:fillRect/>
          </a:stretch>
        </p:blipFill>
        <p:spPr>
          <a:xfrm>
            <a:off x="4261835" y="2201172"/>
            <a:ext cx="4475675" cy="4479273"/>
          </a:xfrm>
          <a:prstGeom prst="rect">
            <a:avLst/>
          </a:prstGeom>
        </p:spPr>
      </p:pic>
    </p:spTree>
    <p:extLst>
      <p:ext uri="{BB962C8B-B14F-4D97-AF65-F5344CB8AC3E}">
        <p14:creationId xmlns:p14="http://schemas.microsoft.com/office/powerpoint/2010/main" val="307067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880369"/>
          </a:xfrm>
          <a:prstGeom prst="rect">
            <a:avLst/>
          </a:prstGeom>
          <a:noFill/>
        </p:spPr>
        <p:txBody>
          <a:bodyPr wrap="square">
            <a:spAutoFit/>
          </a:bodyPr>
          <a:lstStyle/>
          <a:p>
            <a:pPr>
              <a:lnSpc>
                <a:spcPct val="150000"/>
              </a:lnSpc>
            </a:pPr>
            <a:r>
              <a:rPr lang="en-US" sz="1800" b="1" dirty="0"/>
              <a:t>Classification – </a:t>
            </a:r>
            <a:r>
              <a:rPr lang="en-US" sz="1800" dirty="0"/>
              <a:t>predict discrete classes</a:t>
            </a:r>
          </a:p>
          <a:p>
            <a:pPr>
              <a:lnSpc>
                <a:spcPct val="150000"/>
              </a:lnSpc>
            </a:pPr>
            <a:r>
              <a:rPr lang="en-US" dirty="0"/>
              <a:t>Binary classification</a:t>
            </a:r>
            <a:endParaRPr lang="en-US" sz="1800" dirty="0"/>
          </a:p>
        </p:txBody>
      </p:sp>
      <p:pic>
        <p:nvPicPr>
          <p:cNvPr id="2050" name="Picture 2" descr="Food fight: watermelon v cantaloupe">
            <a:extLst>
              <a:ext uri="{FF2B5EF4-FFF2-40B4-BE49-F238E27FC236}">
                <a16:creationId xmlns:a16="http://schemas.microsoft.com/office/drawing/2014/main" id="{B01A5917-6E8B-4195-AA76-39D38AC53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070" y="2308265"/>
            <a:ext cx="6459859" cy="361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22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ather forecast widget. Vector illustration. Daily weather forecast  application template. Temperature, wind direction, atmosphere pressure,  sunrise and sunset icons set. Paper cut climate signs Stock-Vektorgrafik |  Adobe Stock">
            <a:extLst>
              <a:ext uri="{FF2B5EF4-FFF2-40B4-BE49-F238E27FC236}">
                <a16:creationId xmlns:a16="http://schemas.microsoft.com/office/drawing/2014/main" id="{4B7D62DE-DB81-455B-9397-66A4A3466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912" y="2275609"/>
            <a:ext cx="51435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1018869"/>
          </a:xfrm>
          <a:prstGeom prst="rect">
            <a:avLst/>
          </a:prstGeom>
          <a:noFill/>
        </p:spPr>
        <p:txBody>
          <a:bodyPr wrap="square">
            <a:spAutoFit/>
          </a:bodyPr>
          <a:lstStyle/>
          <a:p>
            <a:pPr>
              <a:lnSpc>
                <a:spcPct val="150000"/>
              </a:lnSpc>
            </a:pPr>
            <a:r>
              <a:rPr lang="en-US" sz="2400" b="1" dirty="0"/>
              <a:t>Supervised Learning</a:t>
            </a:r>
          </a:p>
          <a:p>
            <a:pPr>
              <a:lnSpc>
                <a:spcPct val="150000"/>
              </a:lnSpc>
            </a:pPr>
            <a:r>
              <a:rPr lang="en-US" b="1" dirty="0"/>
              <a:t>Regression</a:t>
            </a:r>
            <a:r>
              <a:rPr lang="en-US" sz="1800" b="1" dirty="0"/>
              <a:t> – </a:t>
            </a:r>
            <a:r>
              <a:rPr lang="en-US" sz="1800" dirty="0"/>
              <a:t>predict continuous values</a:t>
            </a:r>
          </a:p>
        </p:txBody>
      </p:sp>
      <p:sp>
        <p:nvSpPr>
          <p:cNvPr id="2" name="Oval 1">
            <a:extLst>
              <a:ext uri="{FF2B5EF4-FFF2-40B4-BE49-F238E27FC236}">
                <a16:creationId xmlns:a16="http://schemas.microsoft.com/office/drawing/2014/main" id="{DE67B704-FCCD-4CEF-8317-83D603EBC036}"/>
              </a:ext>
            </a:extLst>
          </p:cNvPr>
          <p:cNvSpPr/>
          <p:nvPr/>
        </p:nvSpPr>
        <p:spPr>
          <a:xfrm>
            <a:off x="1341912" y="3301340"/>
            <a:ext cx="1567543" cy="13775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28" name="Picture 4" descr="Saga of Wall Street's pandemic darlings ends with tears | Reuters">
            <a:extLst>
              <a:ext uri="{FF2B5EF4-FFF2-40B4-BE49-F238E27FC236}">
                <a16:creationId xmlns:a16="http://schemas.microsoft.com/office/drawing/2014/main" id="{576B4A5E-017F-4E15-A9DA-562238E43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848" y="2275608"/>
            <a:ext cx="5141117"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75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Training</a:t>
            </a:r>
          </a:p>
        </p:txBody>
      </p:sp>
      <p:sp>
        <p:nvSpPr>
          <p:cNvPr id="4" name="Rectangle 3">
            <a:extLst>
              <a:ext uri="{FF2B5EF4-FFF2-40B4-BE49-F238E27FC236}">
                <a16:creationId xmlns:a16="http://schemas.microsoft.com/office/drawing/2014/main" id="{0FC875CE-E006-4E06-8949-9C574BF17CDE}"/>
              </a:ext>
            </a:extLst>
          </p:cNvPr>
          <p:cNvSpPr/>
          <p:nvPr/>
        </p:nvSpPr>
        <p:spPr>
          <a:xfrm>
            <a:off x="4904295" y="1523785"/>
            <a:ext cx="2286000" cy="4223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3386577"/>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2012562"/>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266678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66678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rot="5400000">
            <a:off x="3575413" y="3602886"/>
            <a:ext cx="2135956" cy="671851"/>
          </a:xfrm>
          <a:prstGeom prst="rect">
            <a:avLst/>
          </a:prstGeom>
          <a:noFill/>
        </p:spPr>
        <p:txBody>
          <a:bodyPr wrap="square">
            <a:spAutoFit/>
          </a:bodyPr>
          <a:lstStyle/>
          <a:p>
            <a:pPr algn="ctr">
              <a:lnSpc>
                <a:spcPct val="150000"/>
              </a:lnSpc>
            </a:pPr>
            <a:r>
              <a:rPr lang="en-US" sz="2800" b="1" dirty="0"/>
              <a:t>. . .</a:t>
            </a:r>
          </a:p>
        </p:txBody>
      </p: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41153" b="19936"/>
          <a:stretch/>
        </p:blipFill>
        <p:spPr>
          <a:xfrm rot="5400000">
            <a:off x="463747" y="2018813"/>
            <a:ext cx="3941841" cy="3200400"/>
          </a:xfrm>
          <a:prstGeom prst="rect">
            <a:avLst/>
          </a:prstGeom>
        </p:spPr>
      </p:pic>
      <p:cxnSp>
        <p:nvCxnSpPr>
          <p:cNvPr id="16" name="Straight Arrow Connector 15">
            <a:extLst>
              <a:ext uri="{FF2B5EF4-FFF2-40B4-BE49-F238E27FC236}">
                <a16:creationId xmlns:a16="http://schemas.microsoft.com/office/drawing/2014/main" id="{1ACB41D3-BE1B-488A-8EFA-B2135BBE32F1}"/>
              </a:ext>
            </a:extLst>
          </p:cNvPr>
          <p:cNvCxnSpPr/>
          <p:nvPr/>
        </p:nvCxnSpPr>
        <p:spPr>
          <a:xfrm>
            <a:off x="4034867" y="5265501"/>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E432E0B-C99C-4B2C-A330-1F4D25E51E30}"/>
              </a:ext>
            </a:extLst>
          </p:cNvPr>
          <p:cNvSpPr/>
          <p:nvPr/>
        </p:nvSpPr>
        <p:spPr>
          <a:xfrm>
            <a:off x="8446336" y="2350801"/>
            <a:ext cx="1029959" cy="631968"/>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7" name="Picture 16">
            <a:extLst>
              <a:ext uri="{FF2B5EF4-FFF2-40B4-BE49-F238E27FC236}">
                <a16:creationId xmlns:a16="http://schemas.microsoft.com/office/drawing/2014/main" id="{3A888BD5-264F-45B4-A2AD-3E53D297E181}"/>
              </a:ext>
            </a:extLst>
          </p:cNvPr>
          <p:cNvPicPr>
            <a:picLocks noChangeAspect="1"/>
          </p:cNvPicPr>
          <p:nvPr/>
        </p:nvPicPr>
        <p:blipFill rotWithShape="1">
          <a:blip r:embed="rId3"/>
          <a:srcRect l="7711" t="59350" r="84065" b="19936"/>
          <a:stretch/>
        </p:blipFill>
        <p:spPr>
          <a:xfrm rot="5400000">
            <a:off x="10721750" y="2139931"/>
            <a:ext cx="633947" cy="1055688"/>
          </a:xfrm>
          <a:prstGeom prst="rect">
            <a:avLst/>
          </a:prstGeom>
        </p:spPr>
      </p:pic>
      <p:sp>
        <p:nvSpPr>
          <p:cNvPr id="18" name="Rectangle 17">
            <a:extLst>
              <a:ext uri="{FF2B5EF4-FFF2-40B4-BE49-F238E27FC236}">
                <a16:creationId xmlns:a16="http://schemas.microsoft.com/office/drawing/2014/main" id="{17796AC0-8A7E-46EE-A0B3-8F848CDF5609}"/>
              </a:ext>
            </a:extLst>
          </p:cNvPr>
          <p:cNvSpPr/>
          <p:nvPr/>
        </p:nvSpPr>
        <p:spPr>
          <a:xfrm>
            <a:off x="3119120" y="2926080"/>
            <a:ext cx="6606838"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TextBox 18">
            <a:extLst>
              <a:ext uri="{FF2B5EF4-FFF2-40B4-BE49-F238E27FC236}">
                <a16:creationId xmlns:a16="http://schemas.microsoft.com/office/drawing/2014/main" id="{68501674-9697-433E-84B6-6064DDC41B9B}"/>
              </a:ext>
            </a:extLst>
          </p:cNvPr>
          <p:cNvSpPr txBox="1"/>
          <p:nvPr/>
        </p:nvSpPr>
        <p:spPr>
          <a:xfrm>
            <a:off x="3119120" y="3586939"/>
            <a:ext cx="6606838" cy="523220"/>
          </a:xfrm>
          <a:prstGeom prst="rect">
            <a:avLst/>
          </a:prstGeom>
          <a:noFill/>
        </p:spPr>
        <p:txBody>
          <a:bodyPr wrap="square" rtlCol="0">
            <a:spAutoFit/>
          </a:bodyPr>
          <a:lstStyle/>
          <a:p>
            <a:pPr algn="ctr"/>
            <a:r>
              <a:rPr lang="en-US" sz="2800" b="1" dirty="0">
                <a:solidFill>
                  <a:srgbClr val="FF0000"/>
                </a:solidFill>
              </a:rPr>
              <a:t>Don’t use all chocolates for training!</a:t>
            </a:r>
            <a:endParaRPr lang="LID4096" sz="2800" b="1" dirty="0">
              <a:solidFill>
                <a:srgbClr val="FF0000"/>
              </a:solidFill>
            </a:endParaRPr>
          </a:p>
        </p:txBody>
      </p:sp>
    </p:spTree>
    <p:extLst>
      <p:ext uri="{BB962C8B-B14F-4D97-AF65-F5344CB8AC3E}">
        <p14:creationId xmlns:p14="http://schemas.microsoft.com/office/powerpoint/2010/main" val="5954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9BE19-4E8B-4A8D-9CCD-6076100D6338}"/>
              </a:ext>
            </a:extLst>
          </p:cNvPr>
          <p:cNvPicPr>
            <a:picLocks noChangeAspect="1"/>
          </p:cNvPicPr>
          <p:nvPr/>
        </p:nvPicPr>
        <p:blipFill rotWithShape="1">
          <a:blip r:embed="rId2"/>
          <a:srcRect l="7711" t="17267" r="41153" b="19936"/>
          <a:stretch/>
        </p:blipFill>
        <p:spPr>
          <a:xfrm rot="5400000">
            <a:off x="463747" y="2018813"/>
            <a:ext cx="3941841" cy="3200400"/>
          </a:xfrm>
          <a:prstGeom prst="rect">
            <a:avLst/>
          </a:prstGeom>
        </p:spPr>
      </p:pic>
      <p:pic>
        <p:nvPicPr>
          <p:cNvPr id="3" name="Picture 2">
            <a:extLst>
              <a:ext uri="{FF2B5EF4-FFF2-40B4-BE49-F238E27FC236}">
                <a16:creationId xmlns:a16="http://schemas.microsoft.com/office/drawing/2014/main" id="{0B63075C-7A5C-4E91-BC46-BF27988DBC10}"/>
              </a:ext>
            </a:extLst>
          </p:cNvPr>
          <p:cNvPicPr>
            <a:picLocks noChangeAspect="1"/>
          </p:cNvPicPr>
          <p:nvPr/>
        </p:nvPicPr>
        <p:blipFill rotWithShape="1">
          <a:blip r:embed="rId2"/>
          <a:srcRect l="24228" t="17267" r="58518" b="19936"/>
          <a:stretch/>
        </p:blipFill>
        <p:spPr>
          <a:xfrm rot="5400000">
            <a:off x="5430984" y="1986150"/>
            <a:ext cx="1330033" cy="3200400"/>
          </a:xfrm>
          <a:prstGeom prst="rect">
            <a:avLst/>
          </a:prstGeom>
        </p:spPr>
      </p:pic>
      <p:pic>
        <p:nvPicPr>
          <p:cNvPr id="4" name="Picture 3">
            <a:extLst>
              <a:ext uri="{FF2B5EF4-FFF2-40B4-BE49-F238E27FC236}">
                <a16:creationId xmlns:a16="http://schemas.microsoft.com/office/drawing/2014/main" id="{441899FB-15C3-4651-B727-72C78721C7D9}"/>
              </a:ext>
            </a:extLst>
          </p:cNvPr>
          <p:cNvPicPr>
            <a:picLocks noChangeAspect="1"/>
          </p:cNvPicPr>
          <p:nvPr/>
        </p:nvPicPr>
        <p:blipFill rotWithShape="1">
          <a:blip r:embed="rId2"/>
          <a:srcRect l="24228" t="17267" r="58518" b="19936"/>
          <a:stretch/>
        </p:blipFill>
        <p:spPr>
          <a:xfrm rot="5400000">
            <a:off x="9092318" y="1986150"/>
            <a:ext cx="1330033" cy="3200400"/>
          </a:xfrm>
          <a:prstGeom prst="rect">
            <a:avLst/>
          </a:prstGeom>
        </p:spPr>
      </p:pic>
      <p:sp>
        <p:nvSpPr>
          <p:cNvPr id="5" name="TextBox 4">
            <a:extLst>
              <a:ext uri="{FF2B5EF4-FFF2-40B4-BE49-F238E27FC236}">
                <a16:creationId xmlns:a16="http://schemas.microsoft.com/office/drawing/2014/main" id="{BEDC7EEA-5CF7-4A6E-A25C-DB458F31DB05}"/>
              </a:ext>
            </a:extLst>
          </p:cNvPr>
          <p:cNvSpPr txBox="1"/>
          <p:nvPr/>
        </p:nvSpPr>
        <p:spPr>
          <a:xfrm>
            <a:off x="1431202" y="3401684"/>
            <a:ext cx="2006930" cy="400110"/>
          </a:xfrm>
          <a:prstGeom prst="rect">
            <a:avLst/>
          </a:prstGeom>
          <a:solidFill>
            <a:srgbClr val="FFFFCC"/>
          </a:solidFill>
        </p:spPr>
        <p:txBody>
          <a:bodyPr wrap="square" rtlCol="0">
            <a:spAutoFit/>
          </a:bodyPr>
          <a:lstStyle/>
          <a:p>
            <a:pPr algn="ctr"/>
            <a:r>
              <a:rPr lang="en-US" sz="2000" b="1" dirty="0"/>
              <a:t>Training dataset</a:t>
            </a:r>
            <a:endParaRPr lang="LID4096" sz="2000" b="1" dirty="0"/>
          </a:p>
        </p:txBody>
      </p:sp>
      <p:sp>
        <p:nvSpPr>
          <p:cNvPr id="8" name="TextBox 7">
            <a:extLst>
              <a:ext uri="{FF2B5EF4-FFF2-40B4-BE49-F238E27FC236}">
                <a16:creationId xmlns:a16="http://schemas.microsoft.com/office/drawing/2014/main" id="{420C62EA-BA2F-4462-BFBB-7E50CE65F603}"/>
              </a:ext>
            </a:extLst>
          </p:cNvPr>
          <p:cNvSpPr txBox="1"/>
          <p:nvPr/>
        </p:nvSpPr>
        <p:spPr>
          <a:xfrm>
            <a:off x="5008419" y="3426031"/>
            <a:ext cx="2175163" cy="400110"/>
          </a:xfrm>
          <a:prstGeom prst="rect">
            <a:avLst/>
          </a:prstGeom>
          <a:solidFill>
            <a:srgbClr val="FFFFCC"/>
          </a:solidFill>
        </p:spPr>
        <p:txBody>
          <a:bodyPr wrap="square" rtlCol="0">
            <a:spAutoFit/>
          </a:bodyPr>
          <a:lstStyle/>
          <a:p>
            <a:pPr algn="ctr"/>
            <a:r>
              <a:rPr lang="en-US" sz="2000" b="1" dirty="0"/>
              <a:t>Validation dataset</a:t>
            </a:r>
            <a:endParaRPr lang="LID4096" sz="2000" b="1" dirty="0"/>
          </a:p>
        </p:txBody>
      </p:sp>
      <p:sp>
        <p:nvSpPr>
          <p:cNvPr id="9" name="TextBox 8">
            <a:extLst>
              <a:ext uri="{FF2B5EF4-FFF2-40B4-BE49-F238E27FC236}">
                <a16:creationId xmlns:a16="http://schemas.microsoft.com/office/drawing/2014/main" id="{E90A0851-F94C-4B2F-9365-34274CC2D658}"/>
              </a:ext>
            </a:extLst>
          </p:cNvPr>
          <p:cNvSpPr txBox="1"/>
          <p:nvPr/>
        </p:nvSpPr>
        <p:spPr>
          <a:xfrm>
            <a:off x="8753869" y="3386295"/>
            <a:ext cx="2006930" cy="400110"/>
          </a:xfrm>
          <a:prstGeom prst="rect">
            <a:avLst/>
          </a:prstGeom>
          <a:solidFill>
            <a:srgbClr val="FFFFCC"/>
          </a:solidFill>
        </p:spPr>
        <p:txBody>
          <a:bodyPr wrap="square" rtlCol="0">
            <a:spAutoFit/>
          </a:bodyPr>
          <a:lstStyle/>
          <a:p>
            <a:pPr algn="ctr"/>
            <a:r>
              <a:rPr lang="en-US" sz="2000" b="1" dirty="0"/>
              <a:t>Testing dataset</a:t>
            </a:r>
            <a:endParaRPr lang="LID4096" sz="2000" b="1" dirty="0"/>
          </a:p>
        </p:txBody>
      </p:sp>
    </p:spTree>
    <p:extLst>
      <p:ext uri="{BB962C8B-B14F-4D97-AF65-F5344CB8AC3E}">
        <p14:creationId xmlns:p14="http://schemas.microsoft.com/office/powerpoint/2010/main" val="2816115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Training</a:t>
            </a:r>
          </a:p>
        </p:txBody>
      </p:sp>
      <p:sp>
        <p:nvSpPr>
          <p:cNvPr id="4" name="Rectangle 3">
            <a:extLst>
              <a:ext uri="{FF2B5EF4-FFF2-40B4-BE49-F238E27FC236}">
                <a16:creationId xmlns:a16="http://schemas.microsoft.com/office/drawing/2014/main" id="{0FC875CE-E006-4E06-8949-9C574BF17CDE}"/>
              </a:ext>
            </a:extLst>
          </p:cNvPr>
          <p:cNvSpPr/>
          <p:nvPr/>
        </p:nvSpPr>
        <p:spPr>
          <a:xfrm>
            <a:off x="4904295" y="1381285"/>
            <a:ext cx="2286000" cy="422387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3244077"/>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1870062"/>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252428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52428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rot="5400000">
            <a:off x="3575413" y="3460386"/>
            <a:ext cx="2135956" cy="671851"/>
          </a:xfrm>
          <a:prstGeom prst="rect">
            <a:avLst/>
          </a:prstGeom>
          <a:noFill/>
        </p:spPr>
        <p:txBody>
          <a:bodyPr wrap="square">
            <a:spAutoFit/>
          </a:bodyPr>
          <a:lstStyle/>
          <a:p>
            <a:pPr algn="ctr">
              <a:lnSpc>
                <a:spcPct val="150000"/>
              </a:lnSpc>
            </a:pPr>
            <a:r>
              <a:rPr lang="en-US" sz="2800" b="1" dirty="0"/>
              <a:t>. . .</a:t>
            </a:r>
          </a:p>
        </p:txBody>
      </p: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41153" b="19936"/>
          <a:stretch/>
        </p:blipFill>
        <p:spPr>
          <a:xfrm rot="5400000">
            <a:off x="463747" y="1876313"/>
            <a:ext cx="3941841" cy="3200400"/>
          </a:xfrm>
          <a:prstGeom prst="rect">
            <a:avLst/>
          </a:prstGeom>
        </p:spPr>
      </p:pic>
      <p:cxnSp>
        <p:nvCxnSpPr>
          <p:cNvPr id="16" name="Straight Arrow Connector 15">
            <a:extLst>
              <a:ext uri="{FF2B5EF4-FFF2-40B4-BE49-F238E27FC236}">
                <a16:creationId xmlns:a16="http://schemas.microsoft.com/office/drawing/2014/main" id="{1ACB41D3-BE1B-488A-8EFA-B2135BBE32F1}"/>
              </a:ext>
            </a:extLst>
          </p:cNvPr>
          <p:cNvCxnSpPr/>
          <p:nvPr/>
        </p:nvCxnSpPr>
        <p:spPr>
          <a:xfrm>
            <a:off x="4034867" y="5123001"/>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E432E0B-C99C-4B2C-A330-1F4D25E51E30}"/>
              </a:ext>
            </a:extLst>
          </p:cNvPr>
          <p:cNvSpPr/>
          <p:nvPr/>
        </p:nvSpPr>
        <p:spPr>
          <a:xfrm>
            <a:off x="9974862" y="1514470"/>
            <a:ext cx="1029959" cy="3932961"/>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Picture 19">
            <a:extLst>
              <a:ext uri="{FF2B5EF4-FFF2-40B4-BE49-F238E27FC236}">
                <a16:creationId xmlns:a16="http://schemas.microsoft.com/office/drawing/2014/main" id="{5214C8ED-4D2D-40DD-9A25-516A3C068761}"/>
              </a:ext>
            </a:extLst>
          </p:cNvPr>
          <p:cNvPicPr>
            <a:picLocks noChangeAspect="1"/>
          </p:cNvPicPr>
          <p:nvPr/>
        </p:nvPicPr>
        <p:blipFill rotWithShape="1">
          <a:blip r:embed="rId3"/>
          <a:srcRect l="7711" t="59920" r="41153" b="19936"/>
          <a:stretch/>
        </p:blipFill>
        <p:spPr>
          <a:xfrm rot="5400000">
            <a:off x="6613309" y="2963198"/>
            <a:ext cx="3941841" cy="1026627"/>
          </a:xfrm>
          <a:prstGeom prst="rect">
            <a:avLst/>
          </a:prstGeom>
        </p:spPr>
      </p:pic>
      <p:sp>
        <p:nvSpPr>
          <p:cNvPr id="9" name="Right Brace 8">
            <a:extLst>
              <a:ext uri="{FF2B5EF4-FFF2-40B4-BE49-F238E27FC236}">
                <a16:creationId xmlns:a16="http://schemas.microsoft.com/office/drawing/2014/main" id="{74CF1786-B7D0-4D42-83D6-F0731E674884}"/>
              </a:ext>
            </a:extLst>
          </p:cNvPr>
          <p:cNvSpPr/>
          <p:nvPr/>
        </p:nvSpPr>
        <p:spPr>
          <a:xfrm rot="5400000">
            <a:off x="9383044" y="4302162"/>
            <a:ext cx="318782" cy="2924771"/>
          </a:xfrm>
          <a:prstGeom prst="rightBrace">
            <a:avLst>
              <a:gd name="adj1" fmla="val 4558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LID4096"/>
          </a:p>
        </p:txBody>
      </p:sp>
      <p:sp>
        <p:nvSpPr>
          <p:cNvPr id="21" name="TextBox 20">
            <a:extLst>
              <a:ext uri="{FF2B5EF4-FFF2-40B4-BE49-F238E27FC236}">
                <a16:creationId xmlns:a16="http://schemas.microsoft.com/office/drawing/2014/main" id="{C62A289F-C2F5-44A0-9671-CB726D416D68}"/>
              </a:ext>
            </a:extLst>
          </p:cNvPr>
          <p:cNvSpPr txBox="1"/>
          <p:nvPr/>
        </p:nvSpPr>
        <p:spPr>
          <a:xfrm>
            <a:off x="8943410" y="5886465"/>
            <a:ext cx="1198050" cy="464871"/>
          </a:xfrm>
          <a:prstGeom prst="rect">
            <a:avLst/>
          </a:prstGeom>
          <a:noFill/>
        </p:spPr>
        <p:txBody>
          <a:bodyPr wrap="square">
            <a:spAutoFit/>
          </a:bodyPr>
          <a:lstStyle/>
          <a:p>
            <a:pPr algn="ctr">
              <a:lnSpc>
                <a:spcPct val="150000"/>
              </a:lnSpc>
            </a:pPr>
            <a:r>
              <a:rPr lang="en-US" b="1" dirty="0"/>
              <a:t>Loss</a:t>
            </a:r>
            <a:endParaRPr lang="en-US" sz="1800" b="1" dirty="0"/>
          </a:p>
        </p:txBody>
      </p:sp>
    </p:spTree>
    <p:extLst>
      <p:ext uri="{BB962C8B-B14F-4D97-AF65-F5344CB8AC3E}">
        <p14:creationId xmlns:p14="http://schemas.microsoft.com/office/powerpoint/2010/main" val="419101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b="1" dirty="0"/>
              <a:t>Validation</a:t>
            </a:r>
            <a:endParaRPr lang="en-US" sz="1800" b="1" dirty="0"/>
          </a:p>
        </p:txBody>
      </p:sp>
      <p:sp>
        <p:nvSpPr>
          <p:cNvPr id="4" name="Rectangle 3">
            <a:extLst>
              <a:ext uri="{FF2B5EF4-FFF2-40B4-BE49-F238E27FC236}">
                <a16:creationId xmlns:a16="http://schemas.microsoft.com/office/drawing/2014/main" id="{0FC875CE-E006-4E06-8949-9C574BF17CDE}"/>
              </a:ext>
            </a:extLst>
          </p:cNvPr>
          <p:cNvSpPr/>
          <p:nvPr/>
        </p:nvSpPr>
        <p:spPr>
          <a:xfrm>
            <a:off x="4904295" y="1880049"/>
            <a:ext cx="2286000" cy="164692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4979317" y="2494031"/>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34868" y="236882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34867" y="3023049"/>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190295" y="2726466"/>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E838BEA-1D46-42B4-ADA4-DF5FD93ABBE6}"/>
              </a:ext>
            </a:extLst>
          </p:cNvPr>
          <p:cNvPicPr>
            <a:picLocks noChangeAspect="1"/>
          </p:cNvPicPr>
          <p:nvPr/>
        </p:nvPicPr>
        <p:blipFill rotWithShape="1">
          <a:blip r:embed="rId3"/>
          <a:srcRect l="7711" t="17267" r="75156" b="19936"/>
          <a:stretch/>
        </p:blipFill>
        <p:spPr>
          <a:xfrm rot="5400000">
            <a:off x="1774301" y="1064524"/>
            <a:ext cx="1320734" cy="3200400"/>
          </a:xfrm>
          <a:prstGeom prst="rect">
            <a:avLst/>
          </a:prstGeom>
        </p:spPr>
      </p:pic>
      <p:sp>
        <p:nvSpPr>
          <p:cNvPr id="6" name="Rectangle 5">
            <a:extLst>
              <a:ext uri="{FF2B5EF4-FFF2-40B4-BE49-F238E27FC236}">
                <a16:creationId xmlns:a16="http://schemas.microsoft.com/office/drawing/2014/main" id="{0E432E0B-C99C-4B2C-A330-1F4D25E51E30}"/>
              </a:ext>
            </a:extLst>
          </p:cNvPr>
          <p:cNvSpPr/>
          <p:nvPr/>
        </p:nvSpPr>
        <p:spPr>
          <a:xfrm>
            <a:off x="9974862" y="2066098"/>
            <a:ext cx="1029959" cy="1320736"/>
          </a:xfrm>
          <a:prstGeom prst="rect">
            <a:avLst/>
          </a:prstGeom>
          <a:solidFill>
            <a:srgbClr val="946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Picture 19">
            <a:extLst>
              <a:ext uri="{FF2B5EF4-FFF2-40B4-BE49-F238E27FC236}">
                <a16:creationId xmlns:a16="http://schemas.microsoft.com/office/drawing/2014/main" id="{5214C8ED-4D2D-40DD-9A25-516A3C068761}"/>
              </a:ext>
            </a:extLst>
          </p:cNvPr>
          <p:cNvPicPr>
            <a:picLocks noChangeAspect="1"/>
          </p:cNvPicPr>
          <p:nvPr/>
        </p:nvPicPr>
        <p:blipFill rotWithShape="1">
          <a:blip r:embed="rId3"/>
          <a:srcRect l="7711" t="59920" r="75156" b="19936"/>
          <a:stretch/>
        </p:blipFill>
        <p:spPr>
          <a:xfrm rot="5400000">
            <a:off x="7998886" y="2213152"/>
            <a:ext cx="1320734" cy="1026627"/>
          </a:xfrm>
          <a:prstGeom prst="rect">
            <a:avLst/>
          </a:prstGeom>
        </p:spPr>
      </p:pic>
      <p:sp>
        <p:nvSpPr>
          <p:cNvPr id="9" name="Right Brace 8">
            <a:extLst>
              <a:ext uri="{FF2B5EF4-FFF2-40B4-BE49-F238E27FC236}">
                <a16:creationId xmlns:a16="http://schemas.microsoft.com/office/drawing/2014/main" id="{74CF1786-B7D0-4D42-83D6-F0731E674884}"/>
              </a:ext>
            </a:extLst>
          </p:cNvPr>
          <p:cNvSpPr/>
          <p:nvPr/>
        </p:nvSpPr>
        <p:spPr>
          <a:xfrm rot="5400000">
            <a:off x="9421410" y="2128977"/>
            <a:ext cx="318782" cy="2924771"/>
          </a:xfrm>
          <a:prstGeom prst="rightBrace">
            <a:avLst>
              <a:gd name="adj1" fmla="val 4558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LID4096"/>
          </a:p>
        </p:txBody>
      </p:sp>
      <p:sp>
        <p:nvSpPr>
          <p:cNvPr id="21" name="TextBox 20">
            <a:extLst>
              <a:ext uri="{FF2B5EF4-FFF2-40B4-BE49-F238E27FC236}">
                <a16:creationId xmlns:a16="http://schemas.microsoft.com/office/drawing/2014/main" id="{C62A289F-C2F5-44A0-9671-CB726D416D68}"/>
              </a:ext>
            </a:extLst>
          </p:cNvPr>
          <p:cNvSpPr txBox="1"/>
          <p:nvPr/>
        </p:nvSpPr>
        <p:spPr>
          <a:xfrm>
            <a:off x="8981776" y="3713280"/>
            <a:ext cx="1198050" cy="464871"/>
          </a:xfrm>
          <a:prstGeom prst="rect">
            <a:avLst/>
          </a:prstGeom>
          <a:noFill/>
        </p:spPr>
        <p:txBody>
          <a:bodyPr wrap="square">
            <a:spAutoFit/>
          </a:bodyPr>
          <a:lstStyle/>
          <a:p>
            <a:pPr algn="ctr">
              <a:lnSpc>
                <a:spcPct val="150000"/>
              </a:lnSpc>
            </a:pPr>
            <a:r>
              <a:rPr lang="en-US" b="1" dirty="0"/>
              <a:t>Loss</a:t>
            </a:r>
            <a:endParaRPr lang="en-US" sz="1800" b="1" dirty="0"/>
          </a:p>
        </p:txBody>
      </p:sp>
    </p:spTree>
    <p:extLst>
      <p:ext uri="{BB962C8B-B14F-4D97-AF65-F5344CB8AC3E}">
        <p14:creationId xmlns:p14="http://schemas.microsoft.com/office/powerpoint/2010/main" val="395125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331BF-DD6B-43D9-BBDF-3725FE50B1A1}"/>
              </a:ext>
            </a:extLst>
          </p:cNvPr>
          <p:cNvSpPr txBox="1"/>
          <p:nvPr/>
        </p:nvSpPr>
        <p:spPr>
          <a:xfrm>
            <a:off x="861153" y="745468"/>
            <a:ext cx="10687000" cy="2862322"/>
          </a:xfrm>
          <a:prstGeom prst="rect">
            <a:avLst/>
          </a:prstGeom>
          <a:noFill/>
        </p:spPr>
        <p:txBody>
          <a:bodyPr wrap="square" rtlCol="0">
            <a:spAutoFit/>
          </a:bodyPr>
          <a:lstStyle/>
          <a:p>
            <a:r>
              <a:rPr lang="en-US" dirty="0"/>
              <a:t>What is Machine Learning?</a:t>
            </a:r>
          </a:p>
          <a:p>
            <a:r>
              <a:rPr lang="en-US" dirty="0"/>
              <a:t>Machine Learning is a subdomain of </a:t>
            </a:r>
            <a:r>
              <a:rPr lang="en-US" u="sng" dirty="0"/>
              <a:t>computer science </a:t>
            </a:r>
            <a:r>
              <a:rPr lang="en-US" dirty="0"/>
              <a:t>that focuses on algorithms which help a computer </a:t>
            </a:r>
            <a:r>
              <a:rPr lang="en-US" u="sng" dirty="0"/>
              <a:t>learn from data without explicit programming</a:t>
            </a:r>
          </a:p>
          <a:p>
            <a:endParaRPr lang="en-US" dirty="0"/>
          </a:p>
          <a:p>
            <a:r>
              <a:rPr lang="en-US" dirty="0"/>
              <a:t>What is the difference between AI and ML and DS?</a:t>
            </a:r>
          </a:p>
          <a:p>
            <a:pPr marL="285750" indent="-285750">
              <a:buFont typeface="Arial" panose="020B0604020202020204" pitchFamily="34" charset="0"/>
              <a:buChar char="•"/>
            </a:pPr>
            <a:r>
              <a:rPr lang="en-US" u="sng" dirty="0"/>
              <a:t>Artificial intelligence </a:t>
            </a:r>
            <a:r>
              <a:rPr lang="en-US" dirty="0"/>
              <a:t>is an area of computer science, where the goal is to enable computers and machines to perform human-like tasks and simulate human behavior</a:t>
            </a:r>
          </a:p>
          <a:p>
            <a:pPr marL="285750" indent="-285750">
              <a:buFont typeface="Arial" panose="020B0604020202020204" pitchFamily="34" charset="0"/>
              <a:buChar char="•"/>
            </a:pPr>
            <a:r>
              <a:rPr lang="en-US" u="sng" dirty="0"/>
              <a:t>Machine learning </a:t>
            </a:r>
            <a:r>
              <a:rPr lang="en-US" dirty="0"/>
              <a:t>is subset of AI that tries to solve a specific problem and make predictions using data</a:t>
            </a:r>
          </a:p>
          <a:p>
            <a:pPr marL="285750" indent="-285750">
              <a:buFont typeface="Arial" panose="020B0604020202020204" pitchFamily="34" charset="0"/>
              <a:buChar char="•"/>
            </a:pPr>
            <a:r>
              <a:rPr lang="en-US" u="sng" dirty="0"/>
              <a:t>Data science </a:t>
            </a:r>
            <a:r>
              <a:rPr lang="en-US" dirty="0"/>
              <a:t>is a field that attempts to find patterns and draw insights from data (might use ML!)</a:t>
            </a:r>
          </a:p>
          <a:p>
            <a:endParaRPr lang="LID4096" dirty="0"/>
          </a:p>
        </p:txBody>
      </p:sp>
      <p:pic>
        <p:nvPicPr>
          <p:cNvPr id="1026" name="Picture 2" descr="ai-ml-dl-ds-venn-diagram-deviq">
            <a:extLst>
              <a:ext uri="{FF2B5EF4-FFF2-40B4-BE49-F238E27FC236}">
                <a16:creationId xmlns:a16="http://schemas.microsoft.com/office/drawing/2014/main" id="{698F6620-85E8-47B4-849B-F1B16EC64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117" y="3429000"/>
            <a:ext cx="3665765"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8E67A2-46B1-413E-BD54-3618A9FA42CA}"/>
              </a:ext>
            </a:extLst>
          </p:cNvPr>
          <p:cNvSpPr txBox="1"/>
          <p:nvPr/>
        </p:nvSpPr>
        <p:spPr>
          <a:xfrm>
            <a:off x="5935894" y="6482761"/>
            <a:ext cx="6097712" cy="246221"/>
          </a:xfrm>
          <a:prstGeom prst="rect">
            <a:avLst/>
          </a:prstGeom>
          <a:noFill/>
        </p:spPr>
        <p:txBody>
          <a:bodyPr wrap="square">
            <a:spAutoFit/>
          </a:bodyPr>
          <a:lstStyle/>
          <a:p>
            <a:pPr algn="r" rtl="1"/>
            <a:r>
              <a:rPr lang="LID4096" sz="1000" dirty="0"/>
              <a:t>https://www.deviq.io/insights/artificial-intelligence-vs-machine-learning-vs-data-science</a:t>
            </a:r>
          </a:p>
        </p:txBody>
      </p:sp>
    </p:spTree>
    <p:extLst>
      <p:ext uri="{BB962C8B-B14F-4D97-AF65-F5344CB8AC3E}">
        <p14:creationId xmlns:p14="http://schemas.microsoft.com/office/powerpoint/2010/main" val="99512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95B1C-E6D2-467F-A8C5-87FF61F41A7C}"/>
              </a:ext>
            </a:extLst>
          </p:cNvPr>
          <p:cNvPicPr>
            <a:picLocks noChangeAspect="1"/>
          </p:cNvPicPr>
          <p:nvPr/>
        </p:nvPicPr>
        <p:blipFill>
          <a:blip r:embed="rId2"/>
          <a:stretch>
            <a:fillRect/>
          </a:stretch>
        </p:blipFill>
        <p:spPr>
          <a:xfrm>
            <a:off x="460169" y="1618755"/>
            <a:ext cx="5334000" cy="40005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5263FB-6409-4417-8B3E-E6BF0B409405}"/>
                  </a:ext>
                </a:extLst>
              </p:cNvPr>
              <p:cNvSpPr txBox="1"/>
              <p:nvPr/>
            </p:nvSpPr>
            <p:spPr>
              <a:xfrm>
                <a:off x="1258785" y="1413506"/>
                <a:ext cx="4025735" cy="4104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 </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𝑝𝑟𝑒𝑑𝑖𝑐𝑡𝑒𝑑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𝑟𝑒𝑎𝑙</m:t>
                                  </m:r>
                                </m:sub>
                              </m:sSub>
                            </m:e>
                          </m:d>
                        </m:e>
                      </m:d>
                    </m:oMath>
                  </m:oMathPara>
                </a14:m>
                <a:endParaRPr lang="LID4096" dirty="0"/>
              </a:p>
            </p:txBody>
          </p:sp>
        </mc:Choice>
        <mc:Fallback xmlns="">
          <p:sp>
            <p:nvSpPr>
              <p:cNvPr id="4" name="TextBox 3">
                <a:extLst>
                  <a:ext uri="{FF2B5EF4-FFF2-40B4-BE49-F238E27FC236}">
                    <a16:creationId xmlns:a16="http://schemas.microsoft.com/office/drawing/2014/main" id="{DE5263FB-6409-4417-8B3E-E6BF0B409405}"/>
                  </a:ext>
                </a:extLst>
              </p:cNvPr>
              <p:cNvSpPr txBox="1">
                <a:spLocks noRot="1" noChangeAspect="1" noMove="1" noResize="1" noEditPoints="1" noAdjustHandles="1" noChangeArrowheads="1" noChangeShapeType="1" noTextEdit="1"/>
              </p:cNvSpPr>
              <p:nvPr/>
            </p:nvSpPr>
            <p:spPr>
              <a:xfrm>
                <a:off x="1258785" y="1413506"/>
                <a:ext cx="4025735" cy="410497"/>
              </a:xfrm>
              <a:prstGeom prst="rect">
                <a:avLst/>
              </a:prstGeom>
              <a:blipFill>
                <a:blip r:embed="rId3"/>
                <a:stretch>
                  <a:fillRect b="-7463"/>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58D53547-DC44-429A-8E80-A6CE7FDBF700}"/>
              </a:ext>
            </a:extLst>
          </p:cNvPr>
          <p:cNvPicPr>
            <a:picLocks noChangeAspect="1"/>
          </p:cNvPicPr>
          <p:nvPr/>
        </p:nvPicPr>
        <p:blipFill>
          <a:blip r:embed="rId4"/>
          <a:stretch>
            <a:fillRect/>
          </a:stretch>
        </p:blipFill>
        <p:spPr>
          <a:xfrm>
            <a:off x="6381999" y="1618754"/>
            <a:ext cx="5334000" cy="40005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5A8A93-70E9-4BC4-A3F6-B4C12E92E615}"/>
                  </a:ext>
                </a:extLst>
              </p:cNvPr>
              <p:cNvSpPr txBox="1"/>
              <p:nvPr/>
            </p:nvSpPr>
            <p:spPr>
              <a:xfrm>
                <a:off x="7235030" y="1413505"/>
                <a:ext cx="4025735" cy="582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𝑝𝑟𝑒𝑑𝑖𝑐𝑡𝑒𝑑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𝑟𝑒𝑎𝑙</m:t>
                                      </m:r>
                                    </m:sub>
                                  </m:sSub>
                                </m:e>
                              </m:d>
                            </m:e>
                            <m:sup>
                              <m:r>
                                <a:rPr lang="en-US" b="0" i="1" smtClean="0">
                                  <a:latin typeface="Cambria Math" panose="02040503050406030204" pitchFamily="18" charset="0"/>
                                </a:rPr>
                                <m:t>2</m:t>
                              </m:r>
                            </m:sup>
                          </m:sSup>
                        </m:e>
                      </m:d>
                    </m:oMath>
                  </m:oMathPara>
                </a14:m>
                <a:endParaRPr lang="LID4096" dirty="0"/>
              </a:p>
            </p:txBody>
          </p:sp>
        </mc:Choice>
        <mc:Fallback xmlns="">
          <p:sp>
            <p:nvSpPr>
              <p:cNvPr id="7" name="TextBox 6">
                <a:extLst>
                  <a:ext uri="{FF2B5EF4-FFF2-40B4-BE49-F238E27FC236}">
                    <a16:creationId xmlns:a16="http://schemas.microsoft.com/office/drawing/2014/main" id="{D45A8A93-70E9-4BC4-A3F6-B4C12E92E615}"/>
                  </a:ext>
                </a:extLst>
              </p:cNvPr>
              <p:cNvSpPr txBox="1">
                <a:spLocks noRot="1" noChangeAspect="1" noMove="1" noResize="1" noEditPoints="1" noAdjustHandles="1" noChangeArrowheads="1" noChangeShapeType="1" noTextEdit="1"/>
              </p:cNvSpPr>
              <p:nvPr/>
            </p:nvSpPr>
            <p:spPr>
              <a:xfrm>
                <a:off x="7235030" y="1413505"/>
                <a:ext cx="4025735" cy="582147"/>
              </a:xfrm>
              <a:prstGeom prst="rect">
                <a:avLst/>
              </a:prstGeom>
              <a:blipFill>
                <a:blip r:embed="rId5"/>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351953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BCFCE0-D438-458C-B10E-99CDF177FF86}"/>
                  </a:ext>
                </a:extLst>
              </p:cNvPr>
              <p:cNvSpPr txBox="1"/>
              <p:nvPr/>
            </p:nvSpPr>
            <p:spPr>
              <a:xfrm>
                <a:off x="832690" y="1464770"/>
                <a:ext cx="10233454" cy="483466"/>
              </a:xfrm>
              <a:prstGeom prst="rect">
                <a:avLst/>
              </a:prstGeom>
              <a:noFill/>
            </p:spPr>
            <p:txBody>
              <a:bodyPr wrap="square" rtlCol="0">
                <a:spAutoFit/>
              </a:bodyPr>
              <a:lstStyle/>
              <a:p>
                <a:r>
                  <a:rPr lang="en-US" b="0" dirty="0"/>
                  <a:t>Binary Cross-Entropy </a:t>
                </a:r>
                <a14:m>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𝑝𝑟𝑒𝑑𝑖𝑐𝑡𝑒𝑑</m:t>
                                </m:r>
                              </m:sub>
                            </m:sSub>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𝑟𝑒𝑎𝑙</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𝑝𝑟𝑒𝑑𝑖𝑐𝑡𝑒𝑑</m:t>
                        </m:r>
                      </m:sub>
                    </m:sSub>
                    <m:r>
                      <a:rPr lang="en-US" b="0" i="1" smtClean="0">
                        <a:latin typeface="Cambria Math" panose="02040503050406030204" pitchFamily="18" charset="0"/>
                      </a:rPr>
                      <m:t>))</m:t>
                    </m:r>
                  </m:oMath>
                </a14:m>
                <a:endParaRPr lang="LID4096" dirty="0"/>
              </a:p>
            </p:txBody>
          </p:sp>
        </mc:Choice>
        <mc:Fallback xmlns="">
          <p:sp>
            <p:nvSpPr>
              <p:cNvPr id="2" name="TextBox 1">
                <a:extLst>
                  <a:ext uri="{FF2B5EF4-FFF2-40B4-BE49-F238E27FC236}">
                    <a16:creationId xmlns:a16="http://schemas.microsoft.com/office/drawing/2014/main" id="{A7BCFCE0-D438-458C-B10E-99CDF177FF86}"/>
                  </a:ext>
                </a:extLst>
              </p:cNvPr>
              <p:cNvSpPr txBox="1">
                <a:spLocks noRot="1" noChangeAspect="1" noMove="1" noResize="1" noEditPoints="1" noAdjustHandles="1" noChangeArrowheads="1" noChangeShapeType="1" noTextEdit="1"/>
              </p:cNvSpPr>
              <p:nvPr/>
            </p:nvSpPr>
            <p:spPr>
              <a:xfrm>
                <a:off x="832690" y="1464770"/>
                <a:ext cx="10233454" cy="483466"/>
              </a:xfrm>
              <a:prstGeom prst="rect">
                <a:avLst/>
              </a:prstGeom>
              <a:blipFill>
                <a:blip r:embed="rId2"/>
                <a:stretch>
                  <a:fillRect l="-536" b="-75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BB9F0AD-67D7-45D8-8F08-29289271CAD4}"/>
              </a:ext>
            </a:extLst>
          </p:cNvPr>
          <p:cNvSpPr txBox="1"/>
          <p:nvPr/>
        </p:nvSpPr>
        <p:spPr>
          <a:xfrm>
            <a:off x="832690" y="2315666"/>
            <a:ext cx="9902254" cy="369332"/>
          </a:xfrm>
          <a:prstGeom prst="rect">
            <a:avLst/>
          </a:prstGeom>
          <a:noFill/>
        </p:spPr>
        <p:txBody>
          <a:bodyPr wrap="square" rtlCol="0">
            <a:spAutoFit/>
          </a:bodyPr>
          <a:lstStyle/>
          <a:p>
            <a:r>
              <a:rPr lang="en-US" dirty="0"/>
              <a:t>This loss function gives you the probability that each data point belongs to one of our two classes!</a:t>
            </a:r>
            <a:endParaRPr lang="LID4096" dirty="0"/>
          </a:p>
        </p:txBody>
      </p:sp>
      <p:pic>
        <p:nvPicPr>
          <p:cNvPr id="9" name="Picture 8">
            <a:extLst>
              <a:ext uri="{FF2B5EF4-FFF2-40B4-BE49-F238E27FC236}">
                <a16:creationId xmlns:a16="http://schemas.microsoft.com/office/drawing/2014/main" id="{2E275034-5A5E-FB8A-3E86-6D720BB38840}"/>
              </a:ext>
            </a:extLst>
          </p:cNvPr>
          <p:cNvPicPr>
            <a:picLocks noChangeAspect="1"/>
          </p:cNvPicPr>
          <p:nvPr/>
        </p:nvPicPr>
        <p:blipFill>
          <a:blip r:embed="rId3"/>
          <a:stretch>
            <a:fillRect/>
          </a:stretch>
        </p:blipFill>
        <p:spPr>
          <a:xfrm>
            <a:off x="3908598" y="2952606"/>
            <a:ext cx="3903645" cy="2602430"/>
          </a:xfrm>
          <a:prstGeom prst="rect">
            <a:avLst/>
          </a:prstGeom>
        </p:spPr>
      </p:pic>
    </p:spTree>
    <p:extLst>
      <p:ext uri="{BB962C8B-B14F-4D97-AF65-F5344CB8AC3E}">
        <p14:creationId xmlns:p14="http://schemas.microsoft.com/office/powerpoint/2010/main" val="757302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22CAE5-226F-7672-DEFD-CE158AA051CE}"/>
                  </a:ext>
                </a:extLst>
              </p:cNvPr>
              <p:cNvSpPr txBox="1"/>
              <p:nvPr/>
            </p:nvSpPr>
            <p:spPr>
              <a:xfrm>
                <a:off x="691035" y="343911"/>
                <a:ext cx="11286905" cy="5244705"/>
              </a:xfrm>
              <a:prstGeom prst="rect">
                <a:avLst/>
              </a:prstGeom>
              <a:noFill/>
            </p:spPr>
            <p:txBody>
              <a:bodyPr wrap="square">
                <a:spAutoFit/>
              </a:bodyPr>
              <a:lstStyle/>
              <a:p>
                <a:pPr>
                  <a:lnSpc>
                    <a:spcPct val="150000"/>
                  </a:lnSpc>
                </a:pPr>
                <a:r>
                  <a:rPr lang="en-US" sz="2000" b="1" dirty="0"/>
                  <a:t>Types of Machine Learning Performance Metrics</a:t>
                </a:r>
              </a:p>
              <a:p>
                <a:r>
                  <a:rPr lang="en-US" sz="1600" b="1" dirty="0"/>
                  <a:t>Accuracy:</a:t>
                </a:r>
                <a:r>
                  <a:rPr lang="en-US" sz="1600" dirty="0"/>
                  <a:t> is the ratio of correctly predicted instances (both true positives and true negatives) to the total number of instances. It measures the overall correctness of the model's predictions. </a:t>
                </a:r>
                <a:endParaRPr lang="en-US" sz="16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negatives</m:t>
                          </m:r>
                        </m:num>
                        <m:den>
                          <m:r>
                            <m:rPr>
                              <m:sty m:val="p"/>
                            </m:rPr>
                            <a:rPr lang="en-US" sz="1400" i="0" smtClean="0">
                              <a:latin typeface="Cambria Math" panose="02040503050406030204" pitchFamily="18" charset="0"/>
                            </a:rPr>
                            <m:t>t</m:t>
                          </m:r>
                          <m:r>
                            <m:rPr>
                              <m:sty m:val="p"/>
                            </m:rPr>
                            <a:rPr lang="en-US" sz="1400" b="0" i="0" smtClean="0">
                              <a:latin typeface="Cambria Math" panose="02040503050406030204" pitchFamily="18" charset="0"/>
                            </a:rPr>
                            <m:t>otal</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number</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of</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instances</m:t>
                          </m:r>
                        </m:den>
                      </m:f>
                    </m:oMath>
                  </m:oMathPara>
                </a14:m>
                <a:endParaRPr lang="en-US" sz="1400" b="1" dirty="0"/>
              </a:p>
              <a:p>
                <a:endParaRPr lang="en-US" sz="1600" dirty="0"/>
              </a:p>
              <a:p>
                <a:r>
                  <a:rPr lang="en-US" sz="1600" b="1" dirty="0"/>
                  <a:t>Precision:</a:t>
                </a:r>
                <a:r>
                  <a:rPr lang="en-US" sz="1600" dirty="0"/>
                  <a:t> measures the ratio of true positive predictions to the total number of positive predictions made by the model. It focuses on the accuracy of the positive predictions. </a:t>
                </a:r>
                <a:endParaRPr lang="en-US" sz="1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num>
                        <m:den>
                          <m:r>
                            <m:rPr>
                              <m:sty m:val="p"/>
                            </m:rPr>
                            <a:rPr lang="en-US" sz="1400" i="0" smtClean="0">
                              <a:latin typeface="Cambria Math" panose="02040503050406030204" pitchFamily="18" charset="0"/>
                            </a:rPr>
                            <m:t>t</m:t>
                          </m:r>
                          <m:r>
                            <m:rPr>
                              <m:sty m:val="p"/>
                            </m:rPr>
                            <a:rPr lang="en-US" sz="1400" b="0" i="0" smtClean="0">
                              <a:latin typeface="Cambria Math" panose="02040503050406030204" pitchFamily="18" charset="0"/>
                            </a:rPr>
                            <m: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false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positives</m:t>
                          </m:r>
                        </m:den>
                      </m:f>
                    </m:oMath>
                  </m:oMathPara>
                </a14:m>
                <a:endParaRPr lang="en-US" sz="1400" b="1" dirty="0"/>
              </a:p>
              <a:p>
                <a:endParaRPr lang="en-US" sz="1600" dirty="0"/>
              </a:p>
              <a:p>
                <a:r>
                  <a:rPr lang="en-US" sz="1600" b="1" dirty="0"/>
                  <a:t>Recall (Sensitivity or true positive rate): </a:t>
                </a:r>
                <a:r>
                  <a:rPr lang="en-US" sz="1600" dirty="0"/>
                  <a:t>measures the ratio of true positive predictions to the total number of actual positives (both true positives and false negatives). It focuses on the model's ability to identify all positive instances.</a:t>
                </a:r>
              </a:p>
              <a:p>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rPr>
                          </m:ctrlPr>
                        </m:fPr>
                        <m:num>
                          <m:r>
                            <m:rPr>
                              <m:sty m:val="p"/>
                            </m:rPr>
                            <a:rPr lang="en-US" sz="1400" i="0">
                              <a:latin typeface="Cambria Math" panose="02040503050406030204" pitchFamily="18" charset="0"/>
                            </a:rPr>
                            <m:t>true</m:t>
                          </m:r>
                          <m:r>
                            <a:rPr lang="en-US" sz="1400" i="0">
                              <a:latin typeface="Cambria Math" panose="02040503050406030204" pitchFamily="18" charset="0"/>
                            </a:rPr>
                            <m:t> </m:t>
                          </m:r>
                          <m:r>
                            <m:rPr>
                              <m:sty m:val="p"/>
                            </m:rPr>
                            <a:rPr lang="en-US" sz="1400" i="0">
                              <a:latin typeface="Cambria Math" panose="02040503050406030204" pitchFamily="18" charset="0"/>
                            </a:rPr>
                            <m:t>positives</m:t>
                          </m:r>
                        </m:num>
                        <m:den>
                          <m:r>
                            <m:rPr>
                              <m:sty m:val="p"/>
                            </m:rPr>
                            <a:rPr lang="en-US" sz="1400" i="0">
                              <a:latin typeface="Cambria Math" panose="02040503050406030204" pitchFamily="18" charset="0"/>
                            </a:rPr>
                            <m:t>true</m:t>
                          </m:r>
                          <m:r>
                            <a:rPr lang="en-US" sz="1400" i="0">
                              <a:latin typeface="Cambria Math" panose="02040503050406030204" pitchFamily="18" charset="0"/>
                            </a:rPr>
                            <m:t> </m:t>
                          </m:r>
                          <m:r>
                            <m:rPr>
                              <m:sty m:val="p"/>
                            </m:rPr>
                            <a:rPr lang="en-US" sz="1400" i="0">
                              <a:latin typeface="Cambria Math" panose="02040503050406030204" pitchFamily="18" charset="0"/>
                            </a:rPr>
                            <m:t>positives</m:t>
                          </m:r>
                          <m:r>
                            <a:rPr lang="en-US" sz="1400" i="0">
                              <a:latin typeface="Cambria Math" panose="02040503050406030204" pitchFamily="18" charset="0"/>
                            </a:rPr>
                            <m:t>+</m:t>
                          </m:r>
                          <m:r>
                            <m:rPr>
                              <m:sty m:val="p"/>
                            </m:rPr>
                            <a:rPr lang="en-US" sz="1400" i="0">
                              <a:latin typeface="Cambria Math" panose="02040503050406030204" pitchFamily="18" charset="0"/>
                            </a:rPr>
                            <m:t>false</m:t>
                          </m:r>
                          <m:r>
                            <a:rPr lang="en-US" sz="1400" i="0">
                              <a:latin typeface="Cambria Math" panose="02040503050406030204" pitchFamily="18" charset="0"/>
                            </a:rPr>
                            <m:t> </m:t>
                          </m:r>
                          <m:r>
                            <m:rPr>
                              <m:sty m:val="p"/>
                            </m:rPr>
                            <a:rPr lang="en-US" sz="1400" i="0">
                              <a:latin typeface="Cambria Math" panose="02040503050406030204" pitchFamily="18" charset="0"/>
                            </a:rPr>
                            <m:t>negatives</m:t>
                          </m:r>
                        </m:den>
                      </m:f>
                    </m:oMath>
                  </m:oMathPara>
                </a14:m>
                <a:endParaRPr lang="en-US" sz="1400" dirty="0">
                  <a:latin typeface="Cambria Math" panose="02040503050406030204" pitchFamily="18" charset="0"/>
                </a:endParaRPr>
              </a:p>
              <a:p>
                <a:endParaRPr lang="en-US" sz="1600" b="1" dirty="0"/>
              </a:p>
              <a:p>
                <a:r>
                  <a:rPr lang="en-US" sz="1600" b="1" dirty="0"/>
                  <a:t>F1 score: </a:t>
                </a:r>
                <a:r>
                  <a:rPr lang="en-US" sz="1600" dirty="0"/>
                  <a:t>is the harmonic mean of precision and recall. It combines both metrics into a single measure that balances the trade-off between precision and recall, especially in cases where the dataset is imbalanced. </a:t>
                </a:r>
                <a:endParaRPr lang="en-US" sz="16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rPr>
                          </m:ctrlPr>
                        </m:fPr>
                        <m:num>
                          <m:r>
                            <a:rPr lang="en-US" sz="1400">
                              <a:latin typeface="Cambria Math" panose="02040503050406030204" pitchFamily="18" charset="0"/>
                            </a:rPr>
                            <m:t>2</m:t>
                          </m:r>
                        </m:num>
                        <m:den>
                          <m:f>
                            <m:fPr>
                              <m:ctrlPr>
                                <a:rPr lang="en-US" sz="1400" i="1">
                                  <a:latin typeface="Cambria Math" panose="02040503050406030204" pitchFamily="18" charset="0"/>
                                </a:rPr>
                              </m:ctrlPr>
                            </m:fPr>
                            <m:num>
                              <m:r>
                                <a:rPr lang="en-US" sz="1400">
                                  <a:latin typeface="Cambria Math" panose="02040503050406030204" pitchFamily="18" charset="0"/>
                                </a:rPr>
                                <m:t>1</m:t>
                              </m:r>
                            </m:num>
                            <m:den>
                              <m:r>
                                <m:rPr>
                                  <m:sty m:val="p"/>
                                </m:rPr>
                                <a:rPr lang="en-US" sz="1400">
                                  <a:latin typeface="Cambria Math" panose="02040503050406030204" pitchFamily="18" charset="0"/>
                                </a:rPr>
                                <m:t>precision</m:t>
                              </m:r>
                            </m:den>
                          </m:f>
                          <m:r>
                            <a:rPr lang="en-US" sz="1400">
                              <a:latin typeface="Cambria Math" panose="02040503050406030204" pitchFamily="18" charset="0"/>
                            </a:rPr>
                            <m:t>+</m:t>
                          </m:r>
                          <m:f>
                            <m:fPr>
                              <m:ctrlPr>
                                <a:rPr lang="en-US" sz="1400" i="1">
                                  <a:latin typeface="Cambria Math" panose="02040503050406030204" pitchFamily="18" charset="0"/>
                                </a:rPr>
                              </m:ctrlPr>
                            </m:fPr>
                            <m:num>
                              <m:r>
                                <a:rPr lang="en-US" sz="1400">
                                  <a:latin typeface="Cambria Math" panose="02040503050406030204" pitchFamily="18" charset="0"/>
                                </a:rPr>
                                <m:t>1</m:t>
                              </m:r>
                            </m:num>
                            <m:den>
                              <m:r>
                                <m:rPr>
                                  <m:sty m:val="p"/>
                                </m:rPr>
                                <a:rPr lang="en-US" sz="1400">
                                  <a:latin typeface="Cambria Math" panose="02040503050406030204" pitchFamily="18" charset="0"/>
                                </a:rPr>
                                <m:t>recall</m:t>
                              </m:r>
                            </m:den>
                          </m:f>
                        </m:den>
                      </m:f>
                    </m:oMath>
                  </m:oMathPara>
                </a14:m>
                <a:endParaRPr lang="en-US" sz="1400"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3222CAE5-226F-7672-DEFD-CE158AA051CE}"/>
                  </a:ext>
                </a:extLst>
              </p:cNvPr>
              <p:cNvSpPr txBox="1">
                <a:spLocks noRot="1" noChangeAspect="1" noMove="1" noResize="1" noEditPoints="1" noAdjustHandles="1" noChangeArrowheads="1" noChangeShapeType="1" noTextEdit="1"/>
              </p:cNvSpPr>
              <p:nvPr/>
            </p:nvSpPr>
            <p:spPr>
              <a:xfrm>
                <a:off x="691035" y="343911"/>
                <a:ext cx="11286905" cy="5244705"/>
              </a:xfrm>
              <a:prstGeom prst="rect">
                <a:avLst/>
              </a:prstGeom>
              <a:blipFill>
                <a:blip r:embed="rId3"/>
                <a:stretch>
                  <a:fillRect l="-540"/>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8A8C4625-1E25-A8AE-60F8-1A1A0BCFD2BC}"/>
              </a:ext>
            </a:extLst>
          </p:cNvPr>
          <p:cNvGraphicFramePr>
            <a:graphicFrameLocks noGrp="1"/>
          </p:cNvGraphicFramePr>
          <p:nvPr>
            <p:extLst>
              <p:ext uri="{D42A27DB-BD31-4B8C-83A1-F6EECF244321}">
                <p14:modId xmlns:p14="http://schemas.microsoft.com/office/powerpoint/2010/main" val="1220194088"/>
              </p:ext>
            </p:extLst>
          </p:nvPr>
        </p:nvGraphicFramePr>
        <p:xfrm>
          <a:off x="1878436" y="5588616"/>
          <a:ext cx="8127999" cy="11125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83553760"/>
                    </a:ext>
                  </a:extLst>
                </a:gridCol>
                <a:gridCol w="2709333">
                  <a:extLst>
                    <a:ext uri="{9D8B030D-6E8A-4147-A177-3AD203B41FA5}">
                      <a16:colId xmlns:a16="http://schemas.microsoft.com/office/drawing/2014/main" val="3285323640"/>
                    </a:ext>
                  </a:extLst>
                </a:gridCol>
                <a:gridCol w="2709333">
                  <a:extLst>
                    <a:ext uri="{9D8B030D-6E8A-4147-A177-3AD203B41FA5}">
                      <a16:colId xmlns:a16="http://schemas.microsoft.com/office/drawing/2014/main" val="2275417237"/>
                    </a:ext>
                  </a:extLst>
                </a:gridCol>
              </a:tblGrid>
              <a:tr h="370840">
                <a:tc>
                  <a:txBody>
                    <a:bodyPr/>
                    <a:lstStyle/>
                    <a:p>
                      <a:pPr algn="ctr"/>
                      <a:endParaRPr lang="en-US"/>
                    </a:p>
                  </a:txBody>
                  <a:tcPr/>
                </a:tc>
                <a:tc>
                  <a:txBody>
                    <a:bodyPr/>
                    <a:lstStyle/>
                    <a:p>
                      <a:pPr algn="ctr"/>
                      <a:r>
                        <a:rPr lang="en-US" dirty="0"/>
                        <a:t>positive</a:t>
                      </a:r>
                    </a:p>
                  </a:txBody>
                  <a:tcPr/>
                </a:tc>
                <a:tc>
                  <a:txBody>
                    <a:bodyPr/>
                    <a:lstStyle/>
                    <a:p>
                      <a:pPr algn="ctr"/>
                      <a:r>
                        <a:rPr lang="en-US" dirty="0"/>
                        <a:t>negative</a:t>
                      </a:r>
                    </a:p>
                  </a:txBody>
                  <a:tcPr/>
                </a:tc>
                <a:extLst>
                  <a:ext uri="{0D108BD9-81ED-4DB2-BD59-A6C34878D82A}">
                    <a16:rowId xmlns:a16="http://schemas.microsoft.com/office/drawing/2014/main" val="1053943764"/>
                  </a:ext>
                </a:extLst>
              </a:tr>
              <a:tr h="370840">
                <a:tc>
                  <a:txBody>
                    <a:bodyPr/>
                    <a:lstStyle/>
                    <a:p>
                      <a:pPr algn="ctr"/>
                      <a:r>
                        <a:rPr lang="en-US" dirty="0"/>
                        <a:t>true</a:t>
                      </a:r>
                    </a:p>
                  </a:txBody>
                  <a:tcPr/>
                </a:tc>
                <a:tc>
                  <a:txBody>
                    <a:bodyPr/>
                    <a:lstStyle/>
                    <a:p>
                      <a:pPr algn="ctr"/>
                      <a:r>
                        <a:rPr lang="en-US" dirty="0"/>
                        <a:t>True positive</a:t>
                      </a:r>
                    </a:p>
                  </a:txBody>
                  <a:tcPr/>
                </a:tc>
                <a:tc>
                  <a:txBody>
                    <a:bodyPr/>
                    <a:lstStyle/>
                    <a:p>
                      <a:pPr algn="ctr"/>
                      <a:r>
                        <a:rPr lang="en-US" dirty="0"/>
                        <a:t>True negative</a:t>
                      </a:r>
                    </a:p>
                  </a:txBody>
                  <a:tcPr/>
                </a:tc>
                <a:extLst>
                  <a:ext uri="{0D108BD9-81ED-4DB2-BD59-A6C34878D82A}">
                    <a16:rowId xmlns:a16="http://schemas.microsoft.com/office/drawing/2014/main" val="1050062441"/>
                  </a:ext>
                </a:extLst>
              </a:tr>
              <a:tr h="370840">
                <a:tc>
                  <a:txBody>
                    <a:bodyPr/>
                    <a:lstStyle/>
                    <a:p>
                      <a:pPr algn="ctr"/>
                      <a:r>
                        <a:rPr lang="en-US" dirty="0"/>
                        <a:t>false</a:t>
                      </a:r>
                    </a:p>
                  </a:txBody>
                  <a:tcPr/>
                </a:tc>
                <a:tc>
                  <a:txBody>
                    <a:bodyPr/>
                    <a:lstStyle/>
                    <a:p>
                      <a:pPr algn="ctr"/>
                      <a:r>
                        <a:rPr lang="en-US" dirty="0"/>
                        <a:t>False positive</a:t>
                      </a:r>
                    </a:p>
                  </a:txBody>
                  <a:tcPr/>
                </a:tc>
                <a:tc>
                  <a:txBody>
                    <a:bodyPr/>
                    <a:lstStyle/>
                    <a:p>
                      <a:pPr algn="ctr"/>
                      <a:r>
                        <a:rPr lang="en-US" dirty="0"/>
                        <a:t>False negative</a:t>
                      </a:r>
                    </a:p>
                  </a:txBody>
                  <a:tcPr/>
                </a:tc>
                <a:extLst>
                  <a:ext uri="{0D108BD9-81ED-4DB2-BD59-A6C34878D82A}">
                    <a16:rowId xmlns:a16="http://schemas.microsoft.com/office/drawing/2014/main" val="1907192298"/>
                  </a:ext>
                </a:extLst>
              </a:tr>
            </a:tbl>
          </a:graphicData>
        </a:graphic>
      </p:graphicFrame>
      <p:sp>
        <p:nvSpPr>
          <p:cNvPr id="8" name="Oval 7">
            <a:extLst>
              <a:ext uri="{FF2B5EF4-FFF2-40B4-BE49-F238E27FC236}">
                <a16:creationId xmlns:a16="http://schemas.microsoft.com/office/drawing/2014/main" id="{A823FA96-DDE9-0EE5-1281-F1F694364E5B}"/>
              </a:ext>
            </a:extLst>
          </p:cNvPr>
          <p:cNvSpPr/>
          <p:nvPr/>
        </p:nvSpPr>
        <p:spPr>
          <a:xfrm>
            <a:off x="2862996" y="5949431"/>
            <a:ext cx="718955" cy="390889"/>
          </a:xfrm>
          <a:prstGeom prst="ellipse">
            <a:avLst/>
          </a:prstGeom>
          <a:noFill/>
          <a:ln w="254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60760AD4-75CF-DE09-6BB1-C9E656E152BB}"/>
              </a:ext>
            </a:extLst>
          </p:cNvPr>
          <p:cNvSpPr/>
          <p:nvPr/>
        </p:nvSpPr>
        <p:spPr>
          <a:xfrm>
            <a:off x="5168144" y="5949431"/>
            <a:ext cx="1542372" cy="466117"/>
          </a:xfrm>
          <a:prstGeom prst="downArrow">
            <a:avLst>
              <a:gd name="adj1" fmla="val 79670"/>
              <a:gd name="adj2" fmla="val 29562"/>
            </a:avLst>
          </a:prstGeom>
          <a:noFill/>
          <a:ln w="254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B1E21C09-70F3-817D-193B-8A48E6A56CBC}"/>
              </a:ext>
            </a:extLst>
          </p:cNvPr>
          <p:cNvSpPr/>
          <p:nvPr/>
        </p:nvSpPr>
        <p:spPr>
          <a:xfrm rot="16964528">
            <a:off x="5651800" y="5414943"/>
            <a:ext cx="624579" cy="1490847"/>
          </a:xfrm>
          <a:prstGeom prst="downArrow">
            <a:avLst>
              <a:gd name="adj1" fmla="val 79670"/>
              <a:gd name="adj2" fmla="val 29562"/>
            </a:avLst>
          </a:prstGeom>
          <a:noFill/>
          <a:ln w="254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88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154A6-0A5F-4FBD-942C-9ED6C39A2624}"/>
              </a:ext>
            </a:extLst>
          </p:cNvPr>
          <p:cNvSpPr txBox="1"/>
          <p:nvPr/>
        </p:nvSpPr>
        <p:spPr>
          <a:xfrm>
            <a:off x="953539" y="364468"/>
            <a:ext cx="9302261" cy="2554545"/>
          </a:xfrm>
          <a:prstGeom prst="rect">
            <a:avLst/>
          </a:prstGeom>
          <a:noFill/>
        </p:spPr>
        <p:txBody>
          <a:bodyPr wrap="square" rtlCol="0">
            <a:spAutoFit/>
          </a:bodyPr>
          <a:lstStyle/>
          <a:p>
            <a:r>
              <a:rPr lang="en-US" sz="2000" b="1" dirty="0"/>
              <a:t>Hands-on coding</a:t>
            </a:r>
          </a:p>
          <a:p>
            <a:r>
              <a:rPr lang="en-US" sz="1400" dirty="0">
                <a:latin typeface="Arial" panose="020B0604020202020204" pitchFamily="34" charset="0"/>
                <a:cs typeface="Arial" panose="020B0604020202020204" pitchFamily="34" charset="0"/>
              </a:rPr>
              <a:t>Let’s start with looking into our data:</a:t>
            </a:r>
          </a:p>
          <a:p>
            <a:endParaRPr lang="en-US" sz="1400" dirty="0"/>
          </a:p>
          <a:p>
            <a:r>
              <a:rPr lang="en-US" sz="1400" dirty="0"/>
              <a:t>df = </a:t>
            </a:r>
            <a:r>
              <a:rPr lang="en-US" sz="1400" dirty="0" err="1"/>
              <a:t>pd.read_csv</a:t>
            </a:r>
            <a:r>
              <a:rPr lang="en-US" sz="1400" dirty="0"/>
              <a:t>("Session1Data.data")</a:t>
            </a:r>
          </a:p>
          <a:p>
            <a:endParaRPr lang="en-US" sz="1400" dirty="0"/>
          </a:p>
          <a:p>
            <a:r>
              <a:rPr lang="en-US" sz="1400" dirty="0">
                <a:latin typeface="Arial" panose="020B0604020202020204" pitchFamily="34" charset="0"/>
                <a:cs typeface="Arial" panose="020B0604020202020204" pitchFamily="34" charset="0"/>
              </a:rPr>
              <a:t>The data comes from a telescope. There are some high-energy particles that the telescope is observing their radiation. The dataset includes some features recorded from these particles and their radiations that help us to understand if the particles were gamma or hadron.</a:t>
            </a:r>
          </a:p>
          <a:p>
            <a:endParaRPr lang="en-US" sz="1400" dirty="0"/>
          </a:p>
          <a:p>
            <a:r>
              <a:rPr lang="en-US" sz="1400" dirty="0"/>
              <a:t>cols = ["</a:t>
            </a:r>
            <a:r>
              <a:rPr lang="en-US" sz="1400" dirty="0" err="1"/>
              <a:t>fLength</a:t>
            </a:r>
            <a:r>
              <a:rPr lang="en-US" sz="1400" dirty="0"/>
              <a:t>", "</a:t>
            </a:r>
            <a:r>
              <a:rPr lang="en-US" sz="1400" dirty="0" err="1"/>
              <a:t>fWidth</a:t>
            </a:r>
            <a:r>
              <a:rPr lang="en-US" sz="1400" dirty="0"/>
              <a:t>", "</a:t>
            </a:r>
            <a:r>
              <a:rPr lang="en-US" sz="1400" dirty="0" err="1"/>
              <a:t>fSize</a:t>
            </a:r>
            <a:r>
              <a:rPr lang="en-US" sz="1400" dirty="0"/>
              <a:t>", "</a:t>
            </a:r>
            <a:r>
              <a:rPr lang="en-US" sz="1400" dirty="0" err="1"/>
              <a:t>fConc</a:t>
            </a:r>
            <a:r>
              <a:rPr lang="en-US" sz="1400" dirty="0"/>
              <a:t>", "fConc1", "</a:t>
            </a:r>
            <a:r>
              <a:rPr lang="en-US" sz="1400" dirty="0" err="1"/>
              <a:t>fAsym</a:t>
            </a:r>
            <a:r>
              <a:rPr lang="en-US" sz="1400" dirty="0"/>
              <a:t>", "fM3Long", "fM3Trans", "</a:t>
            </a:r>
            <a:r>
              <a:rPr lang="en-US" sz="1400" dirty="0" err="1"/>
              <a:t>fAlpha</a:t>
            </a:r>
            <a:r>
              <a:rPr lang="en-US" sz="1400" dirty="0"/>
              <a:t>", "</a:t>
            </a:r>
            <a:r>
              <a:rPr lang="en-US" sz="1400" dirty="0" err="1"/>
              <a:t>fDist</a:t>
            </a:r>
            <a:r>
              <a:rPr lang="en-US" sz="1400" dirty="0"/>
              <a:t>", "class"]</a:t>
            </a:r>
          </a:p>
          <a:p>
            <a:r>
              <a:rPr lang="en-US" sz="1400" dirty="0"/>
              <a:t>df = </a:t>
            </a:r>
            <a:r>
              <a:rPr lang="en-US" sz="1400" dirty="0" err="1"/>
              <a:t>pd.read_csv</a:t>
            </a:r>
            <a:r>
              <a:rPr lang="en-US" sz="1400" dirty="0"/>
              <a:t>("Session1Data.data", names=cols) </a:t>
            </a:r>
          </a:p>
        </p:txBody>
      </p:sp>
      <p:graphicFrame>
        <p:nvGraphicFramePr>
          <p:cNvPr id="3" name="Table 2">
            <a:extLst>
              <a:ext uri="{FF2B5EF4-FFF2-40B4-BE49-F238E27FC236}">
                <a16:creationId xmlns:a16="http://schemas.microsoft.com/office/drawing/2014/main" id="{983C1DB9-2228-4772-97D7-F43ECD65CAC0}"/>
              </a:ext>
            </a:extLst>
          </p:cNvPr>
          <p:cNvGraphicFramePr>
            <a:graphicFrameLocks noGrp="1"/>
          </p:cNvGraphicFramePr>
          <p:nvPr>
            <p:extLst>
              <p:ext uri="{D42A27DB-BD31-4B8C-83A1-F6EECF244321}">
                <p14:modId xmlns:p14="http://schemas.microsoft.com/office/powerpoint/2010/main" val="4155033667"/>
              </p:ext>
            </p:extLst>
          </p:nvPr>
        </p:nvGraphicFramePr>
        <p:xfrm>
          <a:off x="1005159" y="2919013"/>
          <a:ext cx="10374925" cy="3753679"/>
        </p:xfrm>
        <a:graphic>
          <a:graphicData uri="http://schemas.openxmlformats.org/drawingml/2006/table">
            <a:tbl>
              <a:tblPr/>
              <a:tblGrid>
                <a:gridCol w="1301262">
                  <a:extLst>
                    <a:ext uri="{9D8B030D-6E8A-4147-A177-3AD203B41FA5}">
                      <a16:colId xmlns:a16="http://schemas.microsoft.com/office/drawing/2014/main" val="1618121762"/>
                    </a:ext>
                  </a:extLst>
                </a:gridCol>
                <a:gridCol w="1028700">
                  <a:extLst>
                    <a:ext uri="{9D8B030D-6E8A-4147-A177-3AD203B41FA5}">
                      <a16:colId xmlns:a16="http://schemas.microsoft.com/office/drawing/2014/main" val="1992995334"/>
                    </a:ext>
                  </a:extLst>
                </a:gridCol>
                <a:gridCol w="1099039">
                  <a:extLst>
                    <a:ext uri="{9D8B030D-6E8A-4147-A177-3AD203B41FA5}">
                      <a16:colId xmlns:a16="http://schemas.microsoft.com/office/drawing/2014/main" val="1962510356"/>
                    </a:ext>
                  </a:extLst>
                </a:gridCol>
                <a:gridCol w="4834854">
                  <a:extLst>
                    <a:ext uri="{9D8B030D-6E8A-4147-A177-3AD203B41FA5}">
                      <a16:colId xmlns:a16="http://schemas.microsoft.com/office/drawing/2014/main" val="2385968707"/>
                    </a:ext>
                  </a:extLst>
                </a:gridCol>
                <a:gridCol w="712832">
                  <a:extLst>
                    <a:ext uri="{9D8B030D-6E8A-4147-A177-3AD203B41FA5}">
                      <a16:colId xmlns:a16="http://schemas.microsoft.com/office/drawing/2014/main" val="2112764082"/>
                    </a:ext>
                  </a:extLst>
                </a:gridCol>
                <a:gridCol w="1398238">
                  <a:extLst>
                    <a:ext uri="{9D8B030D-6E8A-4147-A177-3AD203B41FA5}">
                      <a16:colId xmlns:a16="http://schemas.microsoft.com/office/drawing/2014/main" val="1806431541"/>
                    </a:ext>
                  </a:extLst>
                </a:gridCol>
              </a:tblGrid>
              <a:tr h="440152">
                <a:tc>
                  <a:txBody>
                    <a:bodyPr/>
                    <a:lstStyle/>
                    <a:p>
                      <a:pPr fontAlgn="ctr"/>
                      <a:r>
                        <a:rPr lang="en-US" sz="1400" dirty="0">
                          <a:effectLst/>
                        </a:rPr>
                        <a:t>Variable Name</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Role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Type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Description</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Units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Missing Values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4275866776"/>
                  </a:ext>
                </a:extLst>
              </a:tr>
              <a:tr h="235017">
                <a:tc>
                  <a:txBody>
                    <a:bodyPr/>
                    <a:lstStyle/>
                    <a:p>
                      <a:pPr fontAlgn="ctr"/>
                      <a:r>
                        <a:rPr lang="en-US" sz="1400">
                          <a:effectLst/>
                        </a:rPr>
                        <a:t>fLength</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major axis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645153350"/>
                  </a:ext>
                </a:extLst>
              </a:tr>
              <a:tr h="235017">
                <a:tc>
                  <a:txBody>
                    <a:bodyPr/>
                    <a:lstStyle/>
                    <a:p>
                      <a:pPr fontAlgn="ctr"/>
                      <a:r>
                        <a:rPr lang="en-US" sz="1400">
                          <a:effectLst/>
                        </a:rPr>
                        <a:t>fWidth</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minor axis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64397158"/>
                  </a:ext>
                </a:extLst>
              </a:tr>
              <a:tr h="307731">
                <a:tc>
                  <a:txBody>
                    <a:bodyPr/>
                    <a:lstStyle/>
                    <a:p>
                      <a:pPr fontAlgn="ctr"/>
                      <a:r>
                        <a:rPr lang="en-US" sz="1400">
                          <a:effectLst/>
                        </a:rPr>
                        <a:t>fSize</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10-log of sum of content of all pixels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#phot</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3592976501"/>
                  </a:ext>
                </a:extLst>
              </a:tr>
              <a:tr h="378746">
                <a:tc>
                  <a:txBody>
                    <a:bodyPr/>
                    <a:lstStyle/>
                    <a:p>
                      <a:pPr fontAlgn="ctr"/>
                      <a:r>
                        <a:rPr lang="en-US" sz="1400">
                          <a:effectLst/>
                        </a:rPr>
                        <a:t>fConc</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ratio of sum of two highest pixels over fSize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771197366"/>
                  </a:ext>
                </a:extLst>
              </a:tr>
              <a:tr h="236716">
                <a:tc>
                  <a:txBody>
                    <a:bodyPr/>
                    <a:lstStyle/>
                    <a:p>
                      <a:pPr fontAlgn="ctr"/>
                      <a:r>
                        <a:rPr lang="en-US" sz="1400">
                          <a:effectLst/>
                        </a:rPr>
                        <a:t>fConc1</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ratio of highest pixel over fSize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dirty="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43187688"/>
                  </a:ext>
                </a:extLst>
              </a:tr>
              <a:tr h="520776">
                <a:tc>
                  <a:txBody>
                    <a:bodyPr/>
                    <a:lstStyle/>
                    <a:p>
                      <a:pPr fontAlgn="ctr"/>
                      <a:r>
                        <a:rPr lang="en-US" sz="1400">
                          <a:effectLst/>
                        </a:rPr>
                        <a:t>fAsym</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distance from highest pixel to center, projected onto major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endParaRPr lang="en-DE" sz="1400">
                        <a:effectLst/>
                      </a:endParaRP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4206995006"/>
                  </a:ext>
                </a:extLst>
              </a:tr>
              <a:tr h="378746">
                <a:tc>
                  <a:txBody>
                    <a:bodyPr/>
                    <a:lstStyle/>
                    <a:p>
                      <a:pPr fontAlgn="ctr"/>
                      <a:r>
                        <a:rPr lang="en-US" sz="1400">
                          <a:effectLst/>
                        </a:rPr>
                        <a:t>fM3Long</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3rd root of third moment along major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2910969150"/>
                  </a:ext>
                </a:extLst>
              </a:tr>
              <a:tr h="378746">
                <a:tc>
                  <a:txBody>
                    <a:bodyPr/>
                    <a:lstStyle/>
                    <a:p>
                      <a:pPr fontAlgn="ctr"/>
                      <a:r>
                        <a:rPr lang="en-US" sz="1400">
                          <a:effectLst/>
                        </a:rPr>
                        <a:t>fM3Trans</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3rd root of third moment along minor axis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1306553967"/>
                  </a:ext>
                </a:extLst>
              </a:tr>
              <a:tr h="307731">
                <a:tc>
                  <a:txBody>
                    <a:bodyPr/>
                    <a:lstStyle/>
                    <a:p>
                      <a:pPr fontAlgn="ctr"/>
                      <a:r>
                        <a:rPr lang="en-US" sz="1400">
                          <a:effectLst/>
                        </a:rPr>
                        <a:t>fAlpha</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angle of major axis with vector to origin</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deg</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tc>
                  <a:txBody>
                    <a:bodyPr/>
                    <a:lstStyle/>
                    <a:p>
                      <a:pPr fontAlgn="ctr"/>
                      <a:r>
                        <a:rPr lang="en-US" sz="140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AFAFA"/>
                    </a:solidFill>
                  </a:tcPr>
                </a:tc>
                <a:extLst>
                  <a:ext uri="{0D108BD9-81ED-4DB2-BD59-A6C34878D82A}">
                    <a16:rowId xmlns:a16="http://schemas.microsoft.com/office/drawing/2014/main" val="3511085165"/>
                  </a:ext>
                </a:extLst>
              </a:tr>
              <a:tr h="307731">
                <a:tc>
                  <a:txBody>
                    <a:bodyPr/>
                    <a:lstStyle/>
                    <a:p>
                      <a:pPr fontAlgn="ctr"/>
                      <a:r>
                        <a:rPr lang="en-US" sz="1400">
                          <a:effectLst/>
                        </a:rPr>
                        <a:t>fDist</a:t>
                      </a:r>
                    </a:p>
                  </a:txBody>
                  <a:tcPr marL="31081" marR="31081" marT="15540" marB="15540" anchor="ctr">
                    <a:lnL w="12700" cap="flat" cmpd="sng" algn="ctr">
                      <a:solidFill>
                        <a:schemeClr val="tx1"/>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Feature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Continuous</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distance from origin to center of ellipse</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a:effectLst/>
                        </a:rPr>
                        <a:t>mm</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fontAlgn="ctr"/>
                      <a:r>
                        <a:rPr lang="en-US" sz="1400" dirty="0">
                          <a:effectLst/>
                        </a:rPr>
                        <a:t>no</a:t>
                      </a:r>
                    </a:p>
                  </a:txBody>
                  <a:tcPr marL="31081" marR="31081" marT="15540" marB="15540" anchor="ctr">
                    <a:lnL w="12700" cap="flat" cmpd="sng" algn="ctr">
                      <a:solidFill>
                        <a:srgbClr val="E5E7EB"/>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val="1684975151"/>
                  </a:ext>
                </a:extLst>
              </a:tr>
            </a:tbl>
          </a:graphicData>
        </a:graphic>
      </p:graphicFrame>
    </p:spTree>
    <p:extLst>
      <p:ext uri="{BB962C8B-B14F-4D97-AF65-F5344CB8AC3E}">
        <p14:creationId xmlns:p14="http://schemas.microsoft.com/office/powerpoint/2010/main" val="70890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41A3B-CD13-4FBC-9A2C-4140F19D80DD}"/>
              </a:ext>
            </a:extLst>
          </p:cNvPr>
          <p:cNvSpPr txBox="1"/>
          <p:nvPr/>
        </p:nvSpPr>
        <p:spPr>
          <a:xfrm>
            <a:off x="1019907" y="672244"/>
            <a:ext cx="9302261" cy="547842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To see the first 5 rows of our data:</a:t>
            </a:r>
          </a:p>
          <a:p>
            <a:endParaRPr lang="en-US" sz="1400" dirty="0">
              <a:latin typeface="Arial" panose="020B0604020202020204" pitchFamily="34" charset="0"/>
              <a:cs typeface="Arial" panose="020B0604020202020204" pitchFamily="34" charset="0"/>
            </a:endParaRPr>
          </a:p>
          <a:p>
            <a:r>
              <a:rPr lang="LID4096" sz="1400" dirty="0"/>
              <a:t>df.head() </a:t>
            </a:r>
            <a:endParaRPr lang="en-US" sz="1400" dirty="0"/>
          </a:p>
          <a:p>
            <a:endParaRPr lang="en-US" sz="1400" dirty="0"/>
          </a:p>
          <a:p>
            <a:r>
              <a:rPr lang="en-US" sz="1400" dirty="0">
                <a:latin typeface="Arial" panose="020B0604020202020204" pitchFamily="34" charset="0"/>
                <a:cs typeface="Arial" panose="020B0604020202020204" pitchFamily="34" charset="0"/>
              </a:rPr>
              <a:t>To see how different are the elements in a data column use:</a:t>
            </a:r>
          </a:p>
          <a:p>
            <a:endParaRPr lang="en-US" sz="1400" dirty="0">
              <a:latin typeface="Arial" panose="020B0604020202020204" pitchFamily="34" charset="0"/>
              <a:cs typeface="Arial" panose="020B0604020202020204" pitchFamily="34" charset="0"/>
            </a:endParaRPr>
          </a:p>
          <a:p>
            <a:r>
              <a:rPr lang="en-US" sz="1400" dirty="0"/>
              <a:t>.unique()</a:t>
            </a:r>
          </a:p>
          <a:p>
            <a:endParaRPr lang="en-US" sz="1400" dirty="0"/>
          </a:p>
          <a:p>
            <a:r>
              <a:rPr lang="en-US" sz="1400" dirty="0"/>
              <a:t>df["class"].unique()</a:t>
            </a:r>
          </a:p>
          <a:p>
            <a:endParaRPr lang="en-US" sz="1400" dirty="0"/>
          </a:p>
          <a:p>
            <a:r>
              <a:rPr lang="en-US" sz="1400" dirty="0">
                <a:latin typeface="Arial" panose="020B0604020202020204" pitchFamily="34" charset="0"/>
                <a:cs typeface="Arial" panose="020B0604020202020204" pitchFamily="34" charset="0"/>
              </a:rPr>
              <a:t>To convert qualitative (categorical) to quantitative (nominal), if we have only two categories:</a:t>
            </a:r>
          </a:p>
          <a:p>
            <a:br>
              <a:rPr lang="en-US" sz="1400" dirty="0">
                <a:latin typeface="Arial" panose="020B0604020202020204" pitchFamily="34" charset="0"/>
                <a:cs typeface="Arial" panose="020B0604020202020204" pitchFamily="34" charset="0"/>
              </a:rPr>
            </a:br>
            <a:r>
              <a:rPr lang="en-US" sz="1400" dirty="0"/>
              <a:t>df["class"] = (df["class"] == "g").</a:t>
            </a:r>
            <a:r>
              <a:rPr lang="en-US" sz="1400" dirty="0" err="1"/>
              <a:t>astype</a:t>
            </a:r>
            <a:r>
              <a:rPr lang="en-US" sz="1400" dirty="0"/>
              <a:t>(int)</a:t>
            </a:r>
          </a:p>
          <a:p>
            <a:endParaRPr lang="en-US" sz="1400" dirty="0"/>
          </a:p>
          <a:p>
            <a:r>
              <a:rPr lang="en-US" sz="1400" dirty="0">
                <a:latin typeface="Arial" panose="020B0604020202020204" pitchFamily="34" charset="0"/>
                <a:cs typeface="Arial" panose="020B0604020202020204" pitchFamily="34" charset="0"/>
              </a:rPr>
              <a:t>If we have more than two categories:</a:t>
            </a:r>
          </a:p>
          <a:p>
            <a:endParaRPr lang="en-US" sz="1400" dirty="0">
              <a:latin typeface="Arial" panose="020B0604020202020204" pitchFamily="34" charset="0"/>
              <a:cs typeface="Arial" panose="020B0604020202020204" pitchFamily="34" charset="0"/>
            </a:endParaRPr>
          </a:p>
          <a:p>
            <a:r>
              <a:rPr lang="en-US" sz="1400" dirty="0"/>
              <a:t>df["class"] = df['class'].</a:t>
            </a:r>
            <a:r>
              <a:rPr lang="en-US" sz="1400" dirty="0" err="1"/>
              <a:t>astype</a:t>
            </a:r>
            <a:r>
              <a:rPr lang="en-US" sz="1400" dirty="0"/>
              <a:t>('category').</a:t>
            </a:r>
            <a:r>
              <a:rPr lang="en-US" sz="1400" dirty="0" err="1"/>
              <a:t>cat.codes</a:t>
            </a:r>
            <a:endParaRPr lang="en-US" sz="1400" dirty="0"/>
          </a:p>
          <a:p>
            <a:endParaRPr lang="en-US" sz="1400" dirty="0"/>
          </a:p>
          <a:p>
            <a:r>
              <a:rPr lang="en-US" sz="1400" dirty="0">
                <a:latin typeface="Arial" panose="020B0604020202020204" pitchFamily="34" charset="0"/>
                <a:cs typeface="Arial" panose="020B0604020202020204" pitchFamily="34" charset="0"/>
              </a:rPr>
              <a:t>Or, do the mapping manually:</a:t>
            </a:r>
          </a:p>
          <a:p>
            <a:endParaRPr lang="en-US" sz="1400" dirty="0">
              <a:latin typeface="Arial" panose="020B0604020202020204" pitchFamily="34" charset="0"/>
              <a:cs typeface="Arial" panose="020B0604020202020204" pitchFamily="34" charset="0"/>
            </a:endParaRPr>
          </a:p>
          <a:p>
            <a:r>
              <a:rPr lang="en-US" sz="1400" dirty="0"/>
              <a:t>labels = df["class"]</a:t>
            </a:r>
          </a:p>
          <a:p>
            <a:r>
              <a:rPr lang="en-US" sz="1400" dirty="0" err="1"/>
              <a:t>label_mapping</a:t>
            </a:r>
            <a:r>
              <a:rPr lang="en-US" sz="1400" dirty="0"/>
              <a:t> = {</a:t>
            </a:r>
            <a:r>
              <a:rPr lang="en-US" sz="1400" dirty="0" err="1"/>
              <a:t>uniqueClasses</a:t>
            </a:r>
            <a:r>
              <a:rPr lang="en-US" sz="1400" dirty="0"/>
              <a:t>[0]:0, </a:t>
            </a:r>
            <a:r>
              <a:rPr lang="en-US" sz="1400" dirty="0" err="1"/>
              <a:t>uniqueClasses</a:t>
            </a:r>
            <a:r>
              <a:rPr lang="en-US" sz="1400" dirty="0"/>
              <a:t>[1]:1}</a:t>
            </a:r>
          </a:p>
          <a:p>
            <a:r>
              <a:rPr lang="en-US" sz="1400" dirty="0" err="1"/>
              <a:t>numerical_labels</a:t>
            </a:r>
            <a:r>
              <a:rPr lang="en-US" sz="1400" dirty="0"/>
              <a:t> = [</a:t>
            </a:r>
            <a:r>
              <a:rPr lang="en-US" sz="1400" dirty="0" err="1"/>
              <a:t>label_mapping</a:t>
            </a:r>
            <a:r>
              <a:rPr lang="en-US" sz="1400" dirty="0"/>
              <a:t>[label] for label in labels]</a:t>
            </a:r>
          </a:p>
          <a:p>
            <a:r>
              <a:rPr lang="en-US" sz="1400" dirty="0"/>
              <a:t>df["class"]=</a:t>
            </a:r>
            <a:r>
              <a:rPr lang="en-US" sz="1400" dirty="0" err="1"/>
              <a:t>numerical_labels</a:t>
            </a:r>
            <a:endParaRPr lang="LID4096" sz="1400" dirty="0"/>
          </a:p>
          <a:p>
            <a:endParaRPr lang="en-US" sz="1400" dirty="0"/>
          </a:p>
        </p:txBody>
      </p:sp>
    </p:spTree>
    <p:extLst>
      <p:ext uri="{BB962C8B-B14F-4D97-AF65-F5344CB8AC3E}">
        <p14:creationId xmlns:p14="http://schemas.microsoft.com/office/powerpoint/2010/main" val="1666370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940718" y="566678"/>
            <a:ext cx="10136632" cy="5447645"/>
          </a:xfrm>
          <a:prstGeom prst="rect">
            <a:avLst/>
          </a:prstGeom>
          <a:noFill/>
        </p:spPr>
        <p:txBody>
          <a:bodyPr wrap="square" rtlCol="0">
            <a:spAutoFit/>
          </a:bodyPr>
          <a:lstStyle/>
          <a:p>
            <a:pPr marL="342900" indent="-342900">
              <a:buFont typeface="Arial" panose="020B0604020202020204" pitchFamily="34" charset="0"/>
              <a:buChar char="•"/>
            </a:pPr>
            <a:r>
              <a:rPr lang="en-US" dirty="0"/>
              <a:t>First, convert the labels from letters to numbers.</a:t>
            </a:r>
          </a:p>
          <a:p>
            <a:pPr marL="342900" indent="-342900">
              <a:buFont typeface="+mj-lt"/>
              <a:buAutoNum type="arabicPeriod"/>
            </a:pPr>
            <a:r>
              <a:rPr lang="en-US" sz="1400" dirty="0"/>
              <a:t>df["class"] = (df["class"] == "g").</a:t>
            </a:r>
            <a:r>
              <a:rPr lang="en-US" sz="1400" dirty="0" err="1"/>
              <a:t>astype</a:t>
            </a:r>
            <a:r>
              <a:rPr lang="en-US" sz="1400" dirty="0"/>
              <a:t>(int)</a:t>
            </a:r>
          </a:p>
          <a:p>
            <a:pPr marL="342900" indent="-342900">
              <a:buFont typeface="+mj-lt"/>
              <a:buAutoNum type="arabicPeriod"/>
            </a:pPr>
            <a:endParaRPr lang="en-US" sz="1400" dirty="0"/>
          </a:p>
          <a:p>
            <a:pPr marL="342900" indent="-342900">
              <a:buFont typeface="+mj-lt"/>
              <a:buAutoNum type="arabicPeriod"/>
            </a:pPr>
            <a:r>
              <a:rPr lang="en-US" sz="1400" dirty="0"/>
              <a:t>df["class"] = df['class'].</a:t>
            </a:r>
            <a:r>
              <a:rPr lang="en-US" sz="1400" dirty="0" err="1"/>
              <a:t>astype</a:t>
            </a:r>
            <a:r>
              <a:rPr lang="en-US" sz="1400" dirty="0"/>
              <a:t>('category').</a:t>
            </a:r>
            <a:r>
              <a:rPr lang="en-US" sz="1400" dirty="0" err="1"/>
              <a:t>cat.codes</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labels = df["class"]</a:t>
            </a:r>
          </a:p>
          <a:p>
            <a:pPr marL="346075"/>
            <a:r>
              <a:rPr lang="en-US" sz="1400" dirty="0" err="1"/>
              <a:t>label_mapping</a:t>
            </a:r>
            <a:r>
              <a:rPr lang="en-US" sz="1400" dirty="0"/>
              <a:t> = {</a:t>
            </a:r>
            <a:r>
              <a:rPr lang="en-US" sz="1400" dirty="0" err="1"/>
              <a:t>uniqueClasses</a:t>
            </a:r>
            <a:r>
              <a:rPr lang="en-US" sz="1400" dirty="0"/>
              <a:t>[0]:0, </a:t>
            </a:r>
            <a:r>
              <a:rPr lang="en-US" sz="1400" dirty="0" err="1"/>
              <a:t>uniqueClasses</a:t>
            </a:r>
            <a:r>
              <a:rPr lang="en-US" sz="1400" dirty="0"/>
              <a:t>[1]:1}</a:t>
            </a:r>
          </a:p>
          <a:p>
            <a:pPr marL="346075"/>
            <a:r>
              <a:rPr lang="en-US" sz="1400" dirty="0" err="1"/>
              <a:t>numerical_labels</a:t>
            </a:r>
            <a:r>
              <a:rPr lang="en-US" sz="1400" dirty="0"/>
              <a:t> = [</a:t>
            </a:r>
            <a:r>
              <a:rPr lang="en-US" sz="1400" dirty="0" err="1"/>
              <a:t>label_mapping</a:t>
            </a:r>
            <a:r>
              <a:rPr lang="en-US" sz="1400" dirty="0"/>
              <a:t>[label] for label in labels]</a:t>
            </a:r>
          </a:p>
          <a:p>
            <a:pPr marL="346075"/>
            <a:r>
              <a:rPr lang="en-US" sz="1400" dirty="0"/>
              <a:t>df["class"]=</a:t>
            </a:r>
            <a:r>
              <a:rPr lang="en-US" sz="1400" dirty="0" err="1"/>
              <a:t>numerical_labels</a:t>
            </a:r>
            <a:endParaRPr lang="en-US" sz="1400" dirty="0"/>
          </a:p>
          <a:p>
            <a:pPr marL="285750" indent="-285750">
              <a:buFont typeface="Arial" panose="020B0604020202020204" pitchFamily="34" charset="0"/>
              <a:buChar char="•"/>
            </a:pPr>
            <a:endParaRPr lang="en-US" sz="1400" dirty="0"/>
          </a:p>
          <a:p>
            <a:pPr marL="342900" indent="-342900">
              <a:buFont typeface="Arial" panose="020B0604020202020204" pitchFamily="34" charset="0"/>
              <a:buChar char="•"/>
            </a:pPr>
            <a:endParaRPr lang="en-US" dirty="0"/>
          </a:p>
          <a:p>
            <a:r>
              <a:rPr lang="en-US" dirty="0"/>
              <a:t>We have collected 10 parameters (independent variables). Which one can represent and distinguish the two classes of our data the best?</a:t>
            </a:r>
          </a:p>
          <a:p>
            <a:pPr marL="342900" indent="-342900">
              <a:buFont typeface="Arial" panose="020B0604020202020204" pitchFamily="34" charset="0"/>
              <a:buChar char="•"/>
            </a:pPr>
            <a:r>
              <a:rPr lang="en-US" dirty="0"/>
              <a:t>Plot histograms!</a:t>
            </a:r>
          </a:p>
          <a:p>
            <a:r>
              <a:rPr lang="en-US" dirty="0"/>
              <a:t>Python reminder:</a:t>
            </a:r>
          </a:p>
          <a:p>
            <a:r>
              <a:rPr lang="en-US" sz="1400" dirty="0"/>
              <a:t>df[“A”][b]: </a:t>
            </a:r>
            <a:r>
              <a:rPr lang="en-US" dirty="0"/>
              <a:t>element of df in column with label “A” and in row [b]</a:t>
            </a:r>
          </a:p>
          <a:p>
            <a:r>
              <a:rPr lang="en-US" sz="1400" dirty="0"/>
              <a:t>df[df[</a:t>
            </a:r>
            <a:r>
              <a:rPr lang="en-US" sz="1400" dirty="0" err="1"/>
              <a:t>cond</a:t>
            </a:r>
            <a:r>
              <a:rPr lang="en-US" sz="1400" dirty="0"/>
              <a:t>]][“B”]: </a:t>
            </a:r>
            <a:r>
              <a:rPr lang="en-US" dirty="0"/>
              <a:t>elements of df in column with label “B”, satisfying condition </a:t>
            </a:r>
            <a:r>
              <a:rPr lang="en-US" u="sng" dirty="0" err="1"/>
              <a:t>cond</a:t>
            </a:r>
            <a:r>
              <a:rPr lang="en-US" dirty="0"/>
              <a:t> </a:t>
            </a:r>
          </a:p>
          <a:p>
            <a:r>
              <a:rPr lang="en-US" sz="1400" dirty="0"/>
              <a:t>df[df[</a:t>
            </a:r>
            <a:r>
              <a:rPr lang="en-US" sz="1400" dirty="0" err="1"/>
              <a:t>cond</a:t>
            </a:r>
            <a:r>
              <a:rPr lang="en-US" sz="1400" dirty="0"/>
              <a:t>]].</a:t>
            </a:r>
            <a:r>
              <a:rPr lang="en-US" sz="1400" dirty="0" err="1"/>
              <a:t>iloc</a:t>
            </a:r>
            <a:r>
              <a:rPr lang="en-US" sz="1400" dirty="0"/>
              <a:t>[b]: </a:t>
            </a:r>
            <a:r>
              <a:rPr lang="en-US" dirty="0"/>
              <a:t>the </a:t>
            </a:r>
            <a:r>
              <a:rPr lang="en-US" dirty="0" err="1"/>
              <a:t>bth</a:t>
            </a:r>
            <a:r>
              <a:rPr lang="en-US" dirty="0"/>
              <a:t> row of subset of df satisfying condition </a:t>
            </a:r>
            <a:r>
              <a:rPr lang="en-US" u="sng" dirty="0" err="1"/>
              <a:t>cond</a:t>
            </a:r>
            <a:endParaRPr lang="en-US" dirty="0"/>
          </a:p>
          <a:p>
            <a:pPr marL="346075"/>
            <a:endParaRPr lang="en-US" sz="1400" dirty="0"/>
          </a:p>
          <a:p>
            <a:pPr marL="346075"/>
            <a:r>
              <a:rPr lang="en-US" sz="1400" dirty="0"/>
              <a:t>*</a:t>
            </a:r>
            <a:r>
              <a:rPr lang="en-US" sz="1400" dirty="0" err="1"/>
              <a:t>plt.hist</a:t>
            </a:r>
            <a:r>
              <a:rPr lang="en-US" sz="1400" dirty="0"/>
              <a:t>(df[df["class"]==1][</a:t>
            </a:r>
            <a:r>
              <a:rPr lang="en-US" sz="1400" dirty="0" err="1"/>
              <a:t>fSize</a:t>
            </a:r>
            <a:r>
              <a:rPr lang="en-US" sz="1400" dirty="0"/>
              <a:t>])</a:t>
            </a:r>
          </a:p>
          <a:p>
            <a:pPr marL="346075"/>
            <a:endParaRPr lang="en-US" sz="1400" dirty="0"/>
          </a:p>
          <a:p>
            <a:r>
              <a:rPr lang="en-US" dirty="0">
                <a:solidFill>
                  <a:srgbClr val="FF0000"/>
                </a:solidFill>
              </a:rPr>
              <a:t>Which feature (parameter) do you think is the best for our classification task?</a:t>
            </a:r>
            <a:endParaRPr lang="LID4096" dirty="0">
              <a:solidFill>
                <a:srgbClr val="FF0000"/>
              </a:solidFill>
            </a:endParaRPr>
          </a:p>
        </p:txBody>
      </p:sp>
    </p:spTree>
    <p:extLst>
      <p:ext uri="{BB962C8B-B14F-4D97-AF65-F5344CB8AC3E}">
        <p14:creationId xmlns:p14="http://schemas.microsoft.com/office/powerpoint/2010/main" val="2861144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9208" y="858520"/>
            <a:ext cx="10136632" cy="1846659"/>
          </a:xfrm>
          <a:prstGeom prst="rect">
            <a:avLst/>
          </a:prstGeom>
          <a:noFill/>
        </p:spPr>
        <p:txBody>
          <a:bodyPr wrap="square" rtlCol="0">
            <a:spAutoFit/>
          </a:bodyPr>
          <a:lstStyle/>
          <a:p>
            <a:r>
              <a:rPr lang="en-US" dirty="0"/>
              <a:t>Now, divide data into train, validation and test sets</a:t>
            </a:r>
          </a:p>
          <a:p>
            <a:r>
              <a:rPr lang="en-US" dirty="0"/>
              <a:t>We can use </a:t>
            </a:r>
            <a:r>
              <a:rPr lang="en-US" sz="1400" dirty="0" err="1"/>
              <a:t>numpy.split</a:t>
            </a:r>
            <a:r>
              <a:rPr lang="en-US" sz="1400" dirty="0"/>
              <a:t> </a:t>
            </a:r>
            <a:r>
              <a:rPr lang="en-US" dirty="0"/>
              <a:t>for this purpose</a:t>
            </a:r>
          </a:p>
          <a:p>
            <a:pPr marL="285750" indent="-285750">
              <a:buFont typeface="Arial" panose="020B0604020202020204" pitchFamily="34" charset="0"/>
              <a:buChar char="•"/>
            </a:pPr>
            <a:r>
              <a:rPr lang="en-US" sz="1400" dirty="0" err="1"/>
              <a:t>np.split</a:t>
            </a:r>
            <a:r>
              <a:rPr lang="en-US" sz="1400" dirty="0"/>
              <a:t>(data, [end of first portion, end of second portion, …])</a:t>
            </a:r>
          </a:p>
          <a:p>
            <a:r>
              <a:rPr lang="en-US" sz="1400" dirty="0"/>
              <a:t>train, valid, test = </a:t>
            </a:r>
            <a:r>
              <a:rPr lang="en-US" sz="1400" dirty="0" err="1"/>
              <a:t>np.split</a:t>
            </a:r>
            <a:r>
              <a:rPr lang="en-US" sz="1400" dirty="0"/>
              <a:t>(</a:t>
            </a:r>
            <a:r>
              <a:rPr lang="en-US" sz="1400" dirty="0" err="1"/>
              <a:t>df.sample</a:t>
            </a:r>
            <a:r>
              <a:rPr lang="en-US" sz="1400" dirty="0"/>
              <a:t>(frac=1, replace=False), [int(0.6*</a:t>
            </a:r>
            <a:r>
              <a:rPr lang="en-US" sz="1400" dirty="0" err="1"/>
              <a:t>len</a:t>
            </a:r>
            <a:r>
              <a:rPr lang="en-US" sz="1400" dirty="0"/>
              <a:t>(df)), int(0.8*</a:t>
            </a:r>
            <a:r>
              <a:rPr lang="en-US" sz="1400" dirty="0" err="1"/>
              <a:t>len</a:t>
            </a:r>
            <a:r>
              <a:rPr lang="en-US" sz="1400" dirty="0"/>
              <a:t>(df))])</a:t>
            </a:r>
          </a:p>
          <a:p>
            <a:endParaRPr lang="en-US" sz="1400" dirty="0"/>
          </a:p>
          <a:p>
            <a:r>
              <a:rPr lang="en-US" dirty="0"/>
              <a:t>Scale, and oversample or </a:t>
            </a:r>
            <a:r>
              <a:rPr lang="en-US" dirty="0" err="1"/>
              <a:t>undersample</a:t>
            </a:r>
            <a:r>
              <a:rPr lang="en-US" dirty="0"/>
              <a:t> training data!</a:t>
            </a:r>
          </a:p>
          <a:p>
            <a:endParaRPr lang="en-US" dirty="0"/>
          </a:p>
        </p:txBody>
      </p:sp>
      <p:pic>
        <p:nvPicPr>
          <p:cNvPr id="3" name="Picture 2">
            <a:extLst>
              <a:ext uri="{FF2B5EF4-FFF2-40B4-BE49-F238E27FC236}">
                <a16:creationId xmlns:a16="http://schemas.microsoft.com/office/drawing/2014/main" id="{2A65CA5F-9277-475F-B3E4-883986DF8EE8}"/>
              </a:ext>
            </a:extLst>
          </p:cNvPr>
          <p:cNvPicPr>
            <a:picLocks noChangeAspect="1"/>
          </p:cNvPicPr>
          <p:nvPr/>
        </p:nvPicPr>
        <p:blipFill>
          <a:blip r:embed="rId2"/>
          <a:stretch>
            <a:fillRect/>
          </a:stretch>
        </p:blipFill>
        <p:spPr>
          <a:xfrm>
            <a:off x="1043076" y="2475954"/>
            <a:ext cx="1290919" cy="2011680"/>
          </a:xfrm>
          <a:prstGeom prst="rect">
            <a:avLst/>
          </a:prstGeom>
        </p:spPr>
      </p:pic>
      <p:pic>
        <p:nvPicPr>
          <p:cNvPr id="4" name="Picture 3">
            <a:extLst>
              <a:ext uri="{FF2B5EF4-FFF2-40B4-BE49-F238E27FC236}">
                <a16:creationId xmlns:a16="http://schemas.microsoft.com/office/drawing/2014/main" id="{E1B7442C-663C-4C35-996A-3B55CF2EFBA4}"/>
              </a:ext>
            </a:extLst>
          </p:cNvPr>
          <p:cNvPicPr>
            <a:picLocks noChangeAspect="1"/>
          </p:cNvPicPr>
          <p:nvPr/>
        </p:nvPicPr>
        <p:blipFill>
          <a:blip r:embed="rId3"/>
          <a:stretch>
            <a:fillRect/>
          </a:stretch>
        </p:blipFill>
        <p:spPr>
          <a:xfrm>
            <a:off x="1043076" y="4813330"/>
            <a:ext cx="1290919" cy="2011680"/>
          </a:xfrm>
          <a:prstGeom prst="rect">
            <a:avLst/>
          </a:prstGeom>
        </p:spPr>
      </p:pic>
      <p:pic>
        <p:nvPicPr>
          <p:cNvPr id="5" name="Picture 4">
            <a:extLst>
              <a:ext uri="{FF2B5EF4-FFF2-40B4-BE49-F238E27FC236}">
                <a16:creationId xmlns:a16="http://schemas.microsoft.com/office/drawing/2014/main" id="{F3DA99C3-172D-489F-8327-1A5AE690B3BE}"/>
              </a:ext>
            </a:extLst>
          </p:cNvPr>
          <p:cNvPicPr>
            <a:picLocks noChangeAspect="1"/>
          </p:cNvPicPr>
          <p:nvPr/>
        </p:nvPicPr>
        <p:blipFill>
          <a:blip r:embed="rId4"/>
          <a:stretch>
            <a:fillRect/>
          </a:stretch>
        </p:blipFill>
        <p:spPr>
          <a:xfrm>
            <a:off x="4045162" y="2444422"/>
            <a:ext cx="1290919" cy="2011680"/>
          </a:xfrm>
          <a:prstGeom prst="rect">
            <a:avLst/>
          </a:prstGeom>
        </p:spPr>
      </p:pic>
      <p:pic>
        <p:nvPicPr>
          <p:cNvPr id="6" name="Picture 5">
            <a:extLst>
              <a:ext uri="{FF2B5EF4-FFF2-40B4-BE49-F238E27FC236}">
                <a16:creationId xmlns:a16="http://schemas.microsoft.com/office/drawing/2014/main" id="{8246BB64-AA17-4EFE-95C4-F567D689784B}"/>
              </a:ext>
            </a:extLst>
          </p:cNvPr>
          <p:cNvPicPr>
            <a:picLocks noChangeAspect="1"/>
          </p:cNvPicPr>
          <p:nvPr/>
        </p:nvPicPr>
        <p:blipFill>
          <a:blip r:embed="rId5"/>
          <a:stretch>
            <a:fillRect/>
          </a:stretch>
        </p:blipFill>
        <p:spPr>
          <a:xfrm>
            <a:off x="4178442" y="4815041"/>
            <a:ext cx="1288617" cy="2011680"/>
          </a:xfrm>
          <a:prstGeom prst="rect">
            <a:avLst/>
          </a:prstGeom>
        </p:spPr>
      </p:pic>
      <p:pic>
        <p:nvPicPr>
          <p:cNvPr id="7" name="Picture 6">
            <a:extLst>
              <a:ext uri="{FF2B5EF4-FFF2-40B4-BE49-F238E27FC236}">
                <a16:creationId xmlns:a16="http://schemas.microsoft.com/office/drawing/2014/main" id="{0A7C20CE-7A20-488F-A1F3-8A0C1198CA7D}"/>
              </a:ext>
            </a:extLst>
          </p:cNvPr>
          <p:cNvPicPr>
            <a:picLocks noChangeAspect="1"/>
          </p:cNvPicPr>
          <p:nvPr/>
        </p:nvPicPr>
        <p:blipFill>
          <a:blip r:embed="rId6"/>
          <a:stretch>
            <a:fillRect/>
          </a:stretch>
        </p:blipFill>
        <p:spPr>
          <a:xfrm>
            <a:off x="7330860" y="2486467"/>
            <a:ext cx="1290919" cy="2011680"/>
          </a:xfrm>
          <a:prstGeom prst="rect">
            <a:avLst/>
          </a:prstGeom>
        </p:spPr>
      </p:pic>
      <p:pic>
        <p:nvPicPr>
          <p:cNvPr id="8" name="Picture 7">
            <a:extLst>
              <a:ext uri="{FF2B5EF4-FFF2-40B4-BE49-F238E27FC236}">
                <a16:creationId xmlns:a16="http://schemas.microsoft.com/office/drawing/2014/main" id="{30976ECA-1D18-417A-B523-6124A9DF3AFC}"/>
              </a:ext>
            </a:extLst>
          </p:cNvPr>
          <p:cNvPicPr>
            <a:picLocks noChangeAspect="1"/>
          </p:cNvPicPr>
          <p:nvPr/>
        </p:nvPicPr>
        <p:blipFill>
          <a:blip r:embed="rId7"/>
          <a:stretch>
            <a:fillRect/>
          </a:stretch>
        </p:blipFill>
        <p:spPr>
          <a:xfrm>
            <a:off x="7337105" y="4835086"/>
            <a:ext cx="1290919" cy="2011680"/>
          </a:xfrm>
          <a:prstGeom prst="rect">
            <a:avLst/>
          </a:prstGeom>
        </p:spPr>
      </p:pic>
      <p:sp>
        <p:nvSpPr>
          <p:cNvPr id="9" name="Arrow: Down 8">
            <a:extLst>
              <a:ext uri="{FF2B5EF4-FFF2-40B4-BE49-F238E27FC236}">
                <a16:creationId xmlns:a16="http://schemas.microsoft.com/office/drawing/2014/main" id="{FD9B3617-846E-412A-B894-8DFDE4C5E0AD}"/>
              </a:ext>
            </a:extLst>
          </p:cNvPr>
          <p:cNvSpPr/>
          <p:nvPr/>
        </p:nvSpPr>
        <p:spPr>
          <a:xfrm>
            <a:off x="1576783" y="4595461"/>
            <a:ext cx="457200" cy="182880"/>
          </a:xfrm>
          <a:prstGeom prst="downArrow">
            <a:avLst>
              <a:gd name="adj1" fmla="val 55722"/>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i="1"/>
          </a:p>
        </p:txBody>
      </p:sp>
      <p:sp>
        <p:nvSpPr>
          <p:cNvPr id="12" name="Arrow: Down 11">
            <a:extLst>
              <a:ext uri="{FF2B5EF4-FFF2-40B4-BE49-F238E27FC236}">
                <a16:creationId xmlns:a16="http://schemas.microsoft.com/office/drawing/2014/main" id="{48061D68-5DFC-40C4-93EB-D2C54D726D9D}"/>
              </a:ext>
            </a:extLst>
          </p:cNvPr>
          <p:cNvSpPr/>
          <p:nvPr/>
        </p:nvSpPr>
        <p:spPr>
          <a:xfrm>
            <a:off x="4615658" y="4595461"/>
            <a:ext cx="457200" cy="182880"/>
          </a:xfrm>
          <a:prstGeom prst="downArrow">
            <a:avLst>
              <a:gd name="adj1" fmla="val 55722"/>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i="1"/>
          </a:p>
        </p:txBody>
      </p:sp>
      <p:sp>
        <p:nvSpPr>
          <p:cNvPr id="13" name="Arrow: Down 12">
            <a:extLst>
              <a:ext uri="{FF2B5EF4-FFF2-40B4-BE49-F238E27FC236}">
                <a16:creationId xmlns:a16="http://schemas.microsoft.com/office/drawing/2014/main" id="{9463CA90-CE38-465A-9E74-B2C98EEB4970}"/>
              </a:ext>
            </a:extLst>
          </p:cNvPr>
          <p:cNvSpPr/>
          <p:nvPr/>
        </p:nvSpPr>
        <p:spPr>
          <a:xfrm>
            <a:off x="7874821" y="4609636"/>
            <a:ext cx="457200" cy="182880"/>
          </a:xfrm>
          <a:prstGeom prst="downArrow">
            <a:avLst>
              <a:gd name="adj1" fmla="val 55722"/>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i="1"/>
          </a:p>
        </p:txBody>
      </p:sp>
    </p:spTree>
    <p:extLst>
      <p:ext uri="{BB962C8B-B14F-4D97-AF65-F5344CB8AC3E}">
        <p14:creationId xmlns:p14="http://schemas.microsoft.com/office/powerpoint/2010/main" val="276384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C2BBE-C81B-4AD7-8BB6-09C3555F0E07}"/>
              </a:ext>
            </a:extLst>
          </p:cNvPr>
          <p:cNvSpPr txBox="1"/>
          <p:nvPr/>
        </p:nvSpPr>
        <p:spPr>
          <a:xfrm>
            <a:off x="3427534" y="1969477"/>
            <a:ext cx="5336931" cy="3108543"/>
          </a:xfrm>
          <a:prstGeom prst="rect">
            <a:avLst/>
          </a:prstGeom>
          <a:noFill/>
        </p:spPr>
        <p:txBody>
          <a:bodyPr wrap="square" rtlCol="0">
            <a:spAutoFit/>
          </a:bodyPr>
          <a:lstStyle/>
          <a:p>
            <a:pPr algn="ctr"/>
            <a:r>
              <a:rPr lang="en-US" sz="4800" b="1" dirty="0"/>
              <a:t>K nearest neighbors (KNN)</a:t>
            </a:r>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p:txBody>
      </p:sp>
    </p:spTree>
    <p:extLst>
      <p:ext uri="{BB962C8B-B14F-4D97-AF65-F5344CB8AC3E}">
        <p14:creationId xmlns:p14="http://schemas.microsoft.com/office/powerpoint/2010/main" val="4069920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7684" y="612030"/>
            <a:ext cx="10136632" cy="2446824"/>
          </a:xfrm>
          <a:prstGeom prst="rect">
            <a:avLst/>
          </a:prstGeom>
          <a:noFill/>
        </p:spPr>
        <p:txBody>
          <a:bodyPr wrap="square" rtlCol="0">
            <a:spAutoFit/>
          </a:bodyPr>
          <a:lstStyle/>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Basic Idea:</a:t>
            </a:r>
            <a:r>
              <a:rPr lang="en-US" sz="1700" dirty="0">
                <a:effectLst/>
                <a:latin typeface="Calibri" panose="020F0502020204030204" pitchFamily="34" charset="0"/>
                <a:ea typeface="Calibri" panose="020F0502020204030204" pitchFamily="34" charset="0"/>
                <a:cs typeface="Calibri" panose="020F0502020204030204" pitchFamily="34" charset="0"/>
              </a:rPr>
              <a:t> The fundamental idea behind KNN is to predict the class of a data point by looking at the 'k' closest data points (neighbors) to that point. It assumes that similar data points are close to each other in the feature space.</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Distance Metric:</a:t>
            </a:r>
            <a:r>
              <a:rPr lang="en-US" sz="1700" dirty="0">
                <a:effectLst/>
                <a:latin typeface="Calibri" panose="020F0502020204030204" pitchFamily="34" charset="0"/>
                <a:ea typeface="Calibri" panose="020F0502020204030204" pitchFamily="34" charset="0"/>
                <a:cs typeface="Calibri" panose="020F0502020204030204" pitchFamily="34" charset="0"/>
              </a:rPr>
              <a:t> KNN relies on a distance metric to measure the similarity between data points. Common distance metrics include Euclidean distance, Manhattan distance, </a:t>
            </a:r>
            <a:r>
              <a:rPr lang="en-US" sz="1700" dirty="0" err="1">
                <a:effectLst/>
                <a:latin typeface="Calibri" panose="020F0502020204030204" pitchFamily="34" charset="0"/>
                <a:ea typeface="Calibri" panose="020F0502020204030204" pitchFamily="34" charset="0"/>
                <a:cs typeface="Calibri" panose="020F0502020204030204" pitchFamily="34" charset="0"/>
              </a:rPr>
              <a:t>Minkowski</a:t>
            </a:r>
            <a:r>
              <a:rPr lang="en-US" sz="1700" dirty="0">
                <a:effectLst/>
                <a:latin typeface="Calibri" panose="020F0502020204030204" pitchFamily="34" charset="0"/>
                <a:ea typeface="Calibri" panose="020F0502020204030204" pitchFamily="34" charset="0"/>
                <a:cs typeface="Calibri" panose="020F0502020204030204" pitchFamily="34" charset="0"/>
              </a:rPr>
              <a:t> distance, etc. Euclidean distance is the most commonly used metric in KNN.</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endParaRPr lang="en-US" sz="1700" dirty="0"/>
          </a:p>
        </p:txBody>
      </p:sp>
      <p:sp>
        <p:nvSpPr>
          <p:cNvPr id="3" name="Oval 2">
            <a:extLst>
              <a:ext uri="{FF2B5EF4-FFF2-40B4-BE49-F238E27FC236}">
                <a16:creationId xmlns:a16="http://schemas.microsoft.com/office/drawing/2014/main" id="{0C77C961-8EBB-4A82-8EF5-0C709C720DF7}"/>
              </a:ext>
            </a:extLst>
          </p:cNvPr>
          <p:cNvSpPr/>
          <p:nvPr/>
        </p:nvSpPr>
        <p:spPr>
          <a:xfrm>
            <a:off x="4293706" y="367350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Oval 3">
            <a:extLst>
              <a:ext uri="{FF2B5EF4-FFF2-40B4-BE49-F238E27FC236}">
                <a16:creationId xmlns:a16="http://schemas.microsoft.com/office/drawing/2014/main" id="{086C2C8B-2A0D-4DEA-B50C-EC85737CF113}"/>
              </a:ext>
            </a:extLst>
          </p:cNvPr>
          <p:cNvSpPr/>
          <p:nvPr/>
        </p:nvSpPr>
        <p:spPr>
          <a:xfrm>
            <a:off x="3810001" y="307848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Oval 4">
            <a:extLst>
              <a:ext uri="{FF2B5EF4-FFF2-40B4-BE49-F238E27FC236}">
                <a16:creationId xmlns:a16="http://schemas.microsoft.com/office/drawing/2014/main" id="{70093F95-A593-49C0-AE38-D2BE7B94A90B}"/>
              </a:ext>
            </a:extLst>
          </p:cNvPr>
          <p:cNvSpPr/>
          <p:nvPr/>
        </p:nvSpPr>
        <p:spPr>
          <a:xfrm>
            <a:off x="6832823" y="414793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Oval 5">
            <a:extLst>
              <a:ext uri="{FF2B5EF4-FFF2-40B4-BE49-F238E27FC236}">
                <a16:creationId xmlns:a16="http://schemas.microsoft.com/office/drawing/2014/main" id="{191DD4EB-32D1-4BA0-B739-99F0DFCF115F}"/>
              </a:ext>
            </a:extLst>
          </p:cNvPr>
          <p:cNvSpPr/>
          <p:nvPr/>
        </p:nvSpPr>
        <p:spPr>
          <a:xfrm>
            <a:off x="3901441" y="468928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BC1F78DB-6B13-41CF-813D-C861B570781F}"/>
              </a:ext>
            </a:extLst>
          </p:cNvPr>
          <p:cNvSpPr/>
          <p:nvPr/>
        </p:nvSpPr>
        <p:spPr>
          <a:xfrm>
            <a:off x="4903306" y="428310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D73693A4-E6F5-436D-8792-18DD98096AA9}"/>
              </a:ext>
            </a:extLst>
          </p:cNvPr>
          <p:cNvSpPr/>
          <p:nvPr/>
        </p:nvSpPr>
        <p:spPr>
          <a:xfrm>
            <a:off x="4876801" y="338593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992EFE2D-1BC3-4C5E-966C-36D9B417BC1D}"/>
              </a:ext>
            </a:extLst>
          </p:cNvPr>
          <p:cNvSpPr/>
          <p:nvPr/>
        </p:nvSpPr>
        <p:spPr>
          <a:xfrm>
            <a:off x="5332013" y="490993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1E62EBDD-DBE9-4A1B-B354-47197FCC1B79}"/>
              </a:ext>
            </a:extLst>
          </p:cNvPr>
          <p:cNvSpPr/>
          <p:nvPr/>
        </p:nvSpPr>
        <p:spPr>
          <a:xfrm>
            <a:off x="5390986" y="378614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AB74782A-368A-400C-81E9-E72DC81F6034}"/>
              </a:ext>
            </a:extLst>
          </p:cNvPr>
          <p:cNvSpPr/>
          <p:nvPr/>
        </p:nvSpPr>
        <p:spPr>
          <a:xfrm>
            <a:off x="4459358" y="501329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39E5CE72-5B1B-41FD-8F4F-EDD03A2F44BA}"/>
              </a:ext>
            </a:extLst>
          </p:cNvPr>
          <p:cNvSpPr/>
          <p:nvPr/>
        </p:nvSpPr>
        <p:spPr>
          <a:xfrm>
            <a:off x="4084985" y="586806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5007722B-5259-4224-BBF8-687D7F410484}"/>
              </a:ext>
            </a:extLst>
          </p:cNvPr>
          <p:cNvSpPr/>
          <p:nvPr/>
        </p:nvSpPr>
        <p:spPr>
          <a:xfrm>
            <a:off x="3081133" y="518425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C0E91011-FDAC-49FD-A1F6-CB868A34B2B8}"/>
              </a:ext>
            </a:extLst>
          </p:cNvPr>
          <p:cNvSpPr/>
          <p:nvPr/>
        </p:nvSpPr>
        <p:spPr>
          <a:xfrm>
            <a:off x="2439727" y="427780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423E0BD9-0FBD-4AFC-BE92-E7D999DD6160}"/>
              </a:ext>
            </a:extLst>
          </p:cNvPr>
          <p:cNvSpPr/>
          <p:nvPr/>
        </p:nvSpPr>
        <p:spPr>
          <a:xfrm>
            <a:off x="3342200" y="404058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Oval 15">
            <a:extLst>
              <a:ext uri="{FF2B5EF4-FFF2-40B4-BE49-F238E27FC236}">
                <a16:creationId xmlns:a16="http://schemas.microsoft.com/office/drawing/2014/main" id="{CC16BA28-0DA2-4B6C-9D60-06A1392BCAE4}"/>
              </a:ext>
            </a:extLst>
          </p:cNvPr>
          <p:cNvSpPr/>
          <p:nvPr/>
        </p:nvSpPr>
        <p:spPr>
          <a:xfrm>
            <a:off x="4108839" y="411215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C89CDA42-5210-49A3-9B13-3F8CFB5040FA}"/>
              </a:ext>
            </a:extLst>
          </p:cNvPr>
          <p:cNvSpPr/>
          <p:nvPr/>
        </p:nvSpPr>
        <p:spPr>
          <a:xfrm>
            <a:off x="4291719" y="2674290"/>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7E17D123-B8AF-4311-AF82-5B8F88EF22B8}"/>
              </a:ext>
            </a:extLst>
          </p:cNvPr>
          <p:cNvSpPr/>
          <p:nvPr/>
        </p:nvSpPr>
        <p:spPr>
          <a:xfrm>
            <a:off x="2507313" y="2955236"/>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BA97AE34-C937-4C3D-AFB9-DBFEDFCEE91E}"/>
              </a:ext>
            </a:extLst>
          </p:cNvPr>
          <p:cNvSpPr/>
          <p:nvPr/>
        </p:nvSpPr>
        <p:spPr>
          <a:xfrm>
            <a:off x="3131491" y="349062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D3811ACB-3923-4A13-B5DF-5EB868EF3AE9}"/>
              </a:ext>
            </a:extLst>
          </p:cNvPr>
          <p:cNvSpPr/>
          <p:nvPr/>
        </p:nvSpPr>
        <p:spPr>
          <a:xfrm>
            <a:off x="3314371" y="446598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Isosceles Triangle 20">
            <a:extLst>
              <a:ext uri="{FF2B5EF4-FFF2-40B4-BE49-F238E27FC236}">
                <a16:creationId xmlns:a16="http://schemas.microsoft.com/office/drawing/2014/main" id="{59056522-05F3-4D9F-AB0E-E0AE3BA3DF03}"/>
              </a:ext>
            </a:extLst>
          </p:cNvPr>
          <p:cNvSpPr/>
          <p:nvPr/>
        </p:nvSpPr>
        <p:spPr>
          <a:xfrm>
            <a:off x="6257678" y="586806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Isosceles Triangle 21">
            <a:extLst>
              <a:ext uri="{FF2B5EF4-FFF2-40B4-BE49-F238E27FC236}">
                <a16:creationId xmlns:a16="http://schemas.microsoft.com/office/drawing/2014/main" id="{3D78AD82-CA20-4ABD-A38C-192ACDC93602}"/>
              </a:ext>
            </a:extLst>
          </p:cNvPr>
          <p:cNvSpPr/>
          <p:nvPr/>
        </p:nvSpPr>
        <p:spPr>
          <a:xfrm>
            <a:off x="6092026" y="5001372"/>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Isosceles Triangle 22">
            <a:extLst>
              <a:ext uri="{FF2B5EF4-FFF2-40B4-BE49-F238E27FC236}">
                <a16:creationId xmlns:a16="http://schemas.microsoft.com/office/drawing/2014/main" id="{9CCFDC9B-5611-4895-AB4D-9C175E4EAB20}"/>
              </a:ext>
            </a:extLst>
          </p:cNvPr>
          <p:cNvSpPr/>
          <p:nvPr/>
        </p:nvSpPr>
        <p:spPr>
          <a:xfrm>
            <a:off x="5678558" y="559904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Isosceles Triangle 23">
            <a:extLst>
              <a:ext uri="{FF2B5EF4-FFF2-40B4-BE49-F238E27FC236}">
                <a16:creationId xmlns:a16="http://schemas.microsoft.com/office/drawing/2014/main" id="{DD9A3944-258B-4F20-A226-277D9FB0B0B9}"/>
              </a:ext>
            </a:extLst>
          </p:cNvPr>
          <p:cNvSpPr/>
          <p:nvPr/>
        </p:nvSpPr>
        <p:spPr>
          <a:xfrm>
            <a:off x="6048293" y="4359967"/>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Isosceles Triangle 24">
            <a:extLst>
              <a:ext uri="{FF2B5EF4-FFF2-40B4-BE49-F238E27FC236}">
                <a16:creationId xmlns:a16="http://schemas.microsoft.com/office/drawing/2014/main" id="{7ADA88C2-8997-47F6-BBF5-BEDCA0F74FA9}"/>
              </a:ext>
            </a:extLst>
          </p:cNvPr>
          <p:cNvSpPr/>
          <p:nvPr/>
        </p:nvSpPr>
        <p:spPr>
          <a:xfrm>
            <a:off x="5514893" y="44659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Isosceles Triangle 25">
            <a:extLst>
              <a:ext uri="{FF2B5EF4-FFF2-40B4-BE49-F238E27FC236}">
                <a16:creationId xmlns:a16="http://schemas.microsoft.com/office/drawing/2014/main" id="{0216F420-2E47-454A-9F9B-08A95AC8A2F8}"/>
              </a:ext>
            </a:extLst>
          </p:cNvPr>
          <p:cNvSpPr/>
          <p:nvPr/>
        </p:nvSpPr>
        <p:spPr>
          <a:xfrm>
            <a:off x="6349118" y="418636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 name="Isosceles Triangle 26">
            <a:extLst>
              <a:ext uri="{FF2B5EF4-FFF2-40B4-BE49-F238E27FC236}">
                <a16:creationId xmlns:a16="http://schemas.microsoft.com/office/drawing/2014/main" id="{83E196D6-D42E-4C83-AC90-AAA06015AA41}"/>
              </a:ext>
            </a:extLst>
          </p:cNvPr>
          <p:cNvSpPr/>
          <p:nvPr/>
        </p:nvSpPr>
        <p:spPr>
          <a:xfrm>
            <a:off x="5022575" y="512859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 name="Isosceles Triangle 27">
            <a:extLst>
              <a:ext uri="{FF2B5EF4-FFF2-40B4-BE49-F238E27FC236}">
                <a16:creationId xmlns:a16="http://schemas.microsoft.com/office/drawing/2014/main" id="{FE610424-75D9-4151-86CC-1E3B334EE8F5}"/>
              </a:ext>
            </a:extLst>
          </p:cNvPr>
          <p:cNvSpPr/>
          <p:nvPr/>
        </p:nvSpPr>
        <p:spPr>
          <a:xfrm>
            <a:off x="5026550" y="632261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Isosceles Triangle 28">
            <a:extLst>
              <a:ext uri="{FF2B5EF4-FFF2-40B4-BE49-F238E27FC236}">
                <a16:creationId xmlns:a16="http://schemas.microsoft.com/office/drawing/2014/main" id="{DAEE5149-AF0F-418C-930D-64A74DB46547}"/>
              </a:ext>
            </a:extLst>
          </p:cNvPr>
          <p:cNvSpPr/>
          <p:nvPr/>
        </p:nvSpPr>
        <p:spPr>
          <a:xfrm>
            <a:off x="7139608" y="439972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 name="Isosceles Triangle 29">
            <a:extLst>
              <a:ext uri="{FF2B5EF4-FFF2-40B4-BE49-F238E27FC236}">
                <a16:creationId xmlns:a16="http://schemas.microsoft.com/office/drawing/2014/main" id="{FBB0F98A-1C0D-4016-819E-7751E2518DB9}"/>
              </a:ext>
            </a:extLst>
          </p:cNvPr>
          <p:cNvSpPr/>
          <p:nvPr/>
        </p:nvSpPr>
        <p:spPr>
          <a:xfrm>
            <a:off x="6714879" y="5184252"/>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Isosceles Triangle 30">
            <a:extLst>
              <a:ext uri="{FF2B5EF4-FFF2-40B4-BE49-F238E27FC236}">
                <a16:creationId xmlns:a16="http://schemas.microsoft.com/office/drawing/2014/main" id="{010EE68E-6EDF-47A0-9D6E-A83194314175}"/>
              </a:ext>
            </a:extLst>
          </p:cNvPr>
          <p:cNvSpPr/>
          <p:nvPr/>
        </p:nvSpPr>
        <p:spPr>
          <a:xfrm>
            <a:off x="6334540" y="3455506"/>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 name="Isosceles Triangle 31">
            <a:extLst>
              <a:ext uri="{FF2B5EF4-FFF2-40B4-BE49-F238E27FC236}">
                <a16:creationId xmlns:a16="http://schemas.microsoft.com/office/drawing/2014/main" id="{8AEE27B2-A393-458A-B18A-C5FFB461E919}"/>
              </a:ext>
            </a:extLst>
          </p:cNvPr>
          <p:cNvSpPr/>
          <p:nvPr/>
        </p:nvSpPr>
        <p:spPr>
          <a:xfrm>
            <a:off x="6567778" y="449116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3" name="Isosceles Triangle 32">
            <a:extLst>
              <a:ext uri="{FF2B5EF4-FFF2-40B4-BE49-F238E27FC236}">
                <a16:creationId xmlns:a16="http://schemas.microsoft.com/office/drawing/2014/main" id="{417A8D07-B730-4C55-9C08-C42268ECE165}"/>
              </a:ext>
            </a:extLst>
          </p:cNvPr>
          <p:cNvSpPr/>
          <p:nvPr/>
        </p:nvSpPr>
        <p:spPr>
          <a:xfrm>
            <a:off x="6571753" y="56851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Isosceles Triangle 33">
            <a:extLst>
              <a:ext uri="{FF2B5EF4-FFF2-40B4-BE49-F238E27FC236}">
                <a16:creationId xmlns:a16="http://schemas.microsoft.com/office/drawing/2014/main" id="{F5321E92-D937-4AF6-915D-C157950D791D}"/>
              </a:ext>
            </a:extLst>
          </p:cNvPr>
          <p:cNvSpPr/>
          <p:nvPr/>
        </p:nvSpPr>
        <p:spPr>
          <a:xfrm>
            <a:off x="8417781" y="44659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Isosceles Triangle 34">
            <a:extLst>
              <a:ext uri="{FF2B5EF4-FFF2-40B4-BE49-F238E27FC236}">
                <a16:creationId xmlns:a16="http://schemas.microsoft.com/office/drawing/2014/main" id="{9282033A-6E07-4A4F-A313-FB8AE69F9103}"/>
              </a:ext>
            </a:extLst>
          </p:cNvPr>
          <p:cNvSpPr/>
          <p:nvPr/>
        </p:nvSpPr>
        <p:spPr>
          <a:xfrm>
            <a:off x="7838661" y="419696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Isosceles Triangle 35">
            <a:extLst>
              <a:ext uri="{FF2B5EF4-FFF2-40B4-BE49-F238E27FC236}">
                <a16:creationId xmlns:a16="http://schemas.microsoft.com/office/drawing/2014/main" id="{FAF9BCFA-7D17-4987-B38B-B736ACD20A48}"/>
              </a:ext>
            </a:extLst>
          </p:cNvPr>
          <p:cNvSpPr/>
          <p:nvPr/>
        </p:nvSpPr>
        <p:spPr>
          <a:xfrm>
            <a:off x="8810046" y="3927946"/>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Isosceles Triangle 36">
            <a:extLst>
              <a:ext uri="{FF2B5EF4-FFF2-40B4-BE49-F238E27FC236}">
                <a16:creationId xmlns:a16="http://schemas.microsoft.com/office/drawing/2014/main" id="{4B9ECF49-312F-4635-AB3F-457DB952A7BD}"/>
              </a:ext>
            </a:extLst>
          </p:cNvPr>
          <p:cNvSpPr/>
          <p:nvPr/>
        </p:nvSpPr>
        <p:spPr>
          <a:xfrm>
            <a:off x="7182678" y="3726513"/>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Isosceles Triangle 37">
            <a:extLst>
              <a:ext uri="{FF2B5EF4-FFF2-40B4-BE49-F238E27FC236}">
                <a16:creationId xmlns:a16="http://schemas.microsoft.com/office/drawing/2014/main" id="{4E63390C-AD22-4EF6-BEFA-7D2509601122}"/>
              </a:ext>
            </a:extLst>
          </p:cNvPr>
          <p:cNvSpPr/>
          <p:nvPr/>
        </p:nvSpPr>
        <p:spPr>
          <a:xfrm>
            <a:off x="7186653" y="492053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Rectangle 38">
            <a:extLst>
              <a:ext uri="{FF2B5EF4-FFF2-40B4-BE49-F238E27FC236}">
                <a16:creationId xmlns:a16="http://schemas.microsoft.com/office/drawing/2014/main" id="{FC5639C5-BACA-46B1-9D33-6EE27BFBD8CE}"/>
              </a:ext>
            </a:extLst>
          </p:cNvPr>
          <p:cNvSpPr/>
          <p:nvPr/>
        </p:nvSpPr>
        <p:spPr>
          <a:xfrm>
            <a:off x="4919207" y="4674043"/>
            <a:ext cx="182880" cy="1828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0" name="Straight Connector 39">
            <a:extLst>
              <a:ext uri="{FF2B5EF4-FFF2-40B4-BE49-F238E27FC236}">
                <a16:creationId xmlns:a16="http://schemas.microsoft.com/office/drawing/2014/main" id="{CFF6F40E-EDD8-4F26-8145-123945539419}"/>
              </a:ext>
            </a:extLst>
          </p:cNvPr>
          <p:cNvCxnSpPr>
            <a:cxnSpLocks/>
            <a:stCxn id="7" idx="4"/>
            <a:endCxn id="39" idx="0"/>
          </p:cNvCxnSpPr>
          <p:nvPr/>
        </p:nvCxnSpPr>
        <p:spPr>
          <a:xfrm>
            <a:off x="4994746" y="4465984"/>
            <a:ext cx="15901" cy="20805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4560F4-A844-469F-A58A-D85D8094215B}"/>
              </a:ext>
            </a:extLst>
          </p:cNvPr>
          <p:cNvCxnSpPr>
            <a:cxnSpLocks/>
            <a:stCxn id="27" idx="0"/>
            <a:endCxn id="39" idx="2"/>
          </p:cNvCxnSpPr>
          <p:nvPr/>
        </p:nvCxnSpPr>
        <p:spPr>
          <a:xfrm flipH="1" flipV="1">
            <a:off x="5010647" y="4856923"/>
            <a:ext cx="103368" cy="27167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B43A21-D29A-4CC0-A8F3-E612A85BB72A}"/>
              </a:ext>
            </a:extLst>
          </p:cNvPr>
          <p:cNvCxnSpPr>
            <a:cxnSpLocks/>
            <a:stCxn id="39" idx="2"/>
            <a:endCxn id="11" idx="3"/>
          </p:cNvCxnSpPr>
          <p:nvPr/>
        </p:nvCxnSpPr>
        <p:spPr>
          <a:xfrm flipH="1">
            <a:off x="4486140" y="4856923"/>
            <a:ext cx="524507" cy="31247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53A828D-D6CA-41DA-86EE-A54CFD42DEA2}"/>
              </a:ext>
            </a:extLst>
          </p:cNvPr>
          <p:cNvCxnSpPr>
            <a:cxnSpLocks/>
            <a:stCxn id="25" idx="3"/>
            <a:endCxn id="39" idx="3"/>
          </p:cNvCxnSpPr>
          <p:nvPr/>
        </p:nvCxnSpPr>
        <p:spPr>
          <a:xfrm flipH="1">
            <a:off x="5102087" y="4648864"/>
            <a:ext cx="504246" cy="11661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F0361D-878D-4922-8ECE-F12DEDADF312}"/>
              </a:ext>
            </a:extLst>
          </p:cNvPr>
          <p:cNvCxnSpPr>
            <a:cxnSpLocks/>
            <a:endCxn id="39" idx="3"/>
          </p:cNvCxnSpPr>
          <p:nvPr/>
        </p:nvCxnSpPr>
        <p:spPr>
          <a:xfrm flipH="1" flipV="1">
            <a:off x="5102087" y="4765483"/>
            <a:ext cx="275312" cy="17824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09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7684" y="612030"/>
            <a:ext cx="10136632" cy="3754874"/>
          </a:xfrm>
          <a:prstGeom prst="rect">
            <a:avLst/>
          </a:prstGeom>
          <a:noFill/>
        </p:spPr>
        <p:txBody>
          <a:bodyPr wrap="square" rtlCol="0">
            <a:spAutoFit/>
          </a:bodyPr>
          <a:lstStyle/>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Training:</a:t>
            </a:r>
            <a:r>
              <a:rPr lang="en-US" sz="1700" dirty="0">
                <a:effectLst/>
                <a:latin typeface="Calibri" panose="020F0502020204030204" pitchFamily="34" charset="0"/>
                <a:ea typeface="Calibri" panose="020F0502020204030204" pitchFamily="34" charset="0"/>
                <a:cs typeface="Calibri" panose="020F0502020204030204" pitchFamily="34" charset="0"/>
              </a:rPr>
              <a:t> KNN doesn't explicitly train a model during the training phase. Instead, it memorizes the entire training dataset. This makes the training phase fast but the prediction phase potentially slow, especially for large datasets.</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Choosing 'k':</a:t>
            </a:r>
            <a:r>
              <a:rPr lang="en-US" sz="1700" dirty="0">
                <a:effectLst/>
                <a:latin typeface="Calibri" panose="020F0502020204030204" pitchFamily="34" charset="0"/>
                <a:ea typeface="Calibri" panose="020F0502020204030204" pitchFamily="34" charset="0"/>
                <a:cs typeface="Calibri" panose="020F0502020204030204" pitchFamily="34" charset="0"/>
              </a:rPr>
              <a:t> The choice of 'k' is crucial in KNN. A small 'k' value can make the model sensitive to noise, while a large 'k' value can lead to the inclusion of irrelevant data points. Typically, 'k' is chosen using cross-validation techniques to find the value that yields the best performance on unseen data.</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Weighted KNN: </a:t>
            </a:r>
            <a:r>
              <a:rPr lang="en-US" sz="1700" dirty="0">
                <a:effectLst/>
                <a:latin typeface="Calibri" panose="020F0502020204030204" pitchFamily="34" charset="0"/>
                <a:ea typeface="Calibri" panose="020F0502020204030204" pitchFamily="34" charset="0"/>
                <a:cs typeface="Calibri" panose="020F0502020204030204" pitchFamily="34" charset="0"/>
              </a:rPr>
              <a:t>In some cases, you may want to assign weights to the neighbors based on their distance to the query point. Closer neighbors are given higher weights, while farther ones are given lower weights. This helps in improving the accuracy of the prediction.</a:t>
            </a:r>
          </a:p>
          <a:p>
            <a:pPr marL="0" marR="0">
              <a:spcBef>
                <a:spcPts val="0"/>
              </a:spcBef>
              <a:spcAft>
                <a:spcPts val="0"/>
              </a:spcAft>
            </a:pP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Regression with KNN:</a:t>
            </a:r>
            <a:r>
              <a:rPr lang="en-US" sz="1700" dirty="0">
                <a:effectLst/>
                <a:latin typeface="Calibri" panose="020F0502020204030204" pitchFamily="34" charset="0"/>
                <a:ea typeface="Calibri" panose="020F0502020204030204" pitchFamily="34" charset="0"/>
                <a:cs typeface="Calibri" panose="020F0502020204030204" pitchFamily="34" charset="0"/>
              </a:rPr>
              <a:t> KNN can also be used for regression tasks. In regression, instead of predicting a class label, it predicts a continuous value by averaging the target values of the 'k' nearest neighbors.</a:t>
            </a:r>
            <a:endParaRPr lang="en-US" sz="1700" dirty="0"/>
          </a:p>
          <a:p>
            <a:endParaRPr lang="en-US" sz="1700" dirty="0"/>
          </a:p>
        </p:txBody>
      </p:sp>
      <p:cxnSp>
        <p:nvCxnSpPr>
          <p:cNvPr id="12" name="Straight Connector 11">
            <a:extLst>
              <a:ext uri="{FF2B5EF4-FFF2-40B4-BE49-F238E27FC236}">
                <a16:creationId xmlns:a16="http://schemas.microsoft.com/office/drawing/2014/main" id="{80644477-0FA1-4594-AA22-065BE4949891}"/>
              </a:ext>
            </a:extLst>
          </p:cNvPr>
          <p:cNvCxnSpPr>
            <a:cxnSpLocks/>
          </p:cNvCxnSpPr>
          <p:nvPr/>
        </p:nvCxnSpPr>
        <p:spPr>
          <a:xfrm flipH="1">
            <a:off x="4572000" y="6146638"/>
            <a:ext cx="500270"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CEA20467-7B04-49DF-9129-171E3F4BFC72}"/>
              </a:ext>
            </a:extLst>
          </p:cNvPr>
          <p:cNvCxnSpPr>
            <a:cxnSpLocks/>
          </p:cNvCxnSpPr>
          <p:nvPr/>
        </p:nvCxnSpPr>
        <p:spPr>
          <a:xfrm flipH="1">
            <a:off x="4579965" y="5502324"/>
            <a:ext cx="836089"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CA858D08-9844-4777-8D50-C2DD068A7347}"/>
              </a:ext>
            </a:extLst>
          </p:cNvPr>
          <p:cNvCxnSpPr>
            <a:cxnSpLocks/>
          </p:cNvCxnSpPr>
          <p:nvPr/>
        </p:nvCxnSpPr>
        <p:spPr>
          <a:xfrm flipH="1">
            <a:off x="4592549" y="5319444"/>
            <a:ext cx="2286000"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81B4E5E3-1154-4FAF-A40A-0CCCE901EDF7}"/>
              </a:ext>
            </a:extLst>
          </p:cNvPr>
          <p:cNvCxnSpPr>
            <a:cxnSpLocks/>
          </p:cNvCxnSpPr>
          <p:nvPr/>
        </p:nvCxnSpPr>
        <p:spPr>
          <a:xfrm flipH="1">
            <a:off x="4660838" y="4623722"/>
            <a:ext cx="2468880"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BB425E84-A230-4719-9C8B-20B6EDCDA684}"/>
              </a:ext>
            </a:extLst>
          </p:cNvPr>
          <p:cNvCxnSpPr>
            <a:cxnSpLocks/>
          </p:cNvCxnSpPr>
          <p:nvPr/>
        </p:nvCxnSpPr>
        <p:spPr>
          <a:xfrm flipH="1">
            <a:off x="4572000" y="6020181"/>
            <a:ext cx="2194560" cy="0"/>
          </a:xfrm>
          <a:prstGeom prst="line">
            <a:avLst/>
          </a:prstGeom>
          <a:ln w="25400">
            <a:prstDash val="sysDot"/>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50240B48-CD9A-454C-A4EB-E2B9BF709DB3}"/>
              </a:ext>
            </a:extLst>
          </p:cNvPr>
          <p:cNvCxnSpPr>
            <a:cxnSpLocks/>
          </p:cNvCxnSpPr>
          <p:nvPr/>
        </p:nvCxnSpPr>
        <p:spPr>
          <a:xfrm flipH="1" flipV="1">
            <a:off x="5163710" y="6146638"/>
            <a:ext cx="1044750" cy="315808"/>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FE62E8A7-FC58-4B12-9C6F-E3777FD96D52}"/>
              </a:ext>
            </a:extLst>
          </p:cNvPr>
          <p:cNvCxnSpPr>
            <a:cxnSpLocks/>
          </p:cNvCxnSpPr>
          <p:nvPr/>
        </p:nvCxnSpPr>
        <p:spPr>
          <a:xfrm flipH="1" flipV="1">
            <a:off x="5461774" y="5593764"/>
            <a:ext cx="785146" cy="868682"/>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D16609D-FD15-4261-9CE5-7242574FC761}"/>
              </a:ext>
            </a:extLst>
          </p:cNvPr>
          <p:cNvCxnSpPr>
            <a:cxnSpLocks/>
          </p:cNvCxnSpPr>
          <p:nvPr/>
        </p:nvCxnSpPr>
        <p:spPr>
          <a:xfrm flipH="1">
            <a:off x="6230237" y="5410884"/>
            <a:ext cx="683960" cy="960122"/>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9E4BD212-C611-4089-91DB-EDD1C2120D6E}"/>
              </a:ext>
            </a:extLst>
          </p:cNvPr>
          <p:cNvCxnSpPr>
            <a:cxnSpLocks/>
          </p:cNvCxnSpPr>
          <p:nvPr/>
        </p:nvCxnSpPr>
        <p:spPr>
          <a:xfrm flipV="1">
            <a:off x="6224418" y="4710425"/>
            <a:ext cx="872659" cy="1660581"/>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9B7F4D90-6AD3-4674-AFEE-3BF21EA90022}"/>
              </a:ext>
            </a:extLst>
          </p:cNvPr>
          <p:cNvCxnSpPr/>
          <p:nvPr/>
        </p:nvCxnSpPr>
        <p:spPr>
          <a:xfrm>
            <a:off x="4572000" y="6462445"/>
            <a:ext cx="28346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BEC1F9A3-67C4-4BAA-BE1B-06D41383A6DC}"/>
              </a:ext>
            </a:extLst>
          </p:cNvPr>
          <p:cNvCxnSpPr>
            <a:cxnSpLocks/>
          </p:cNvCxnSpPr>
          <p:nvPr/>
        </p:nvCxnSpPr>
        <p:spPr>
          <a:xfrm rot="16200000">
            <a:off x="3632429" y="5502325"/>
            <a:ext cx="1920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Isosceles Triangle 53">
            <a:extLst>
              <a:ext uri="{FF2B5EF4-FFF2-40B4-BE49-F238E27FC236}">
                <a16:creationId xmlns:a16="http://schemas.microsoft.com/office/drawing/2014/main" id="{CCFE3C30-6081-441D-A08D-8A405D989537}"/>
              </a:ext>
            </a:extLst>
          </p:cNvPr>
          <p:cNvSpPr/>
          <p:nvPr/>
        </p:nvSpPr>
        <p:spPr>
          <a:xfrm>
            <a:off x="6822757" y="522800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5" name="Isosceles Triangle 54">
            <a:extLst>
              <a:ext uri="{FF2B5EF4-FFF2-40B4-BE49-F238E27FC236}">
                <a16:creationId xmlns:a16="http://schemas.microsoft.com/office/drawing/2014/main" id="{36C132DC-9095-461C-A322-9BF9ACD43CA3}"/>
              </a:ext>
            </a:extLst>
          </p:cNvPr>
          <p:cNvSpPr/>
          <p:nvPr/>
        </p:nvSpPr>
        <p:spPr>
          <a:xfrm>
            <a:off x="5370334" y="5410884"/>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6" name="Isosceles Triangle 55">
            <a:extLst>
              <a:ext uri="{FF2B5EF4-FFF2-40B4-BE49-F238E27FC236}">
                <a16:creationId xmlns:a16="http://schemas.microsoft.com/office/drawing/2014/main" id="{93FE9306-05C9-4CD3-AE06-E097EC888376}"/>
              </a:ext>
            </a:extLst>
          </p:cNvPr>
          <p:cNvSpPr/>
          <p:nvPr/>
        </p:nvSpPr>
        <p:spPr>
          <a:xfrm>
            <a:off x="5026550" y="6055198"/>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7" name="Isosceles Triangle 56">
            <a:extLst>
              <a:ext uri="{FF2B5EF4-FFF2-40B4-BE49-F238E27FC236}">
                <a16:creationId xmlns:a16="http://schemas.microsoft.com/office/drawing/2014/main" id="{3216D095-4DBC-45A7-9CA2-51E93955C0D8}"/>
              </a:ext>
            </a:extLst>
          </p:cNvPr>
          <p:cNvSpPr/>
          <p:nvPr/>
        </p:nvSpPr>
        <p:spPr>
          <a:xfrm>
            <a:off x="7564853" y="4581680"/>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8" name="TextBox 57">
            <a:extLst>
              <a:ext uri="{FF2B5EF4-FFF2-40B4-BE49-F238E27FC236}">
                <a16:creationId xmlns:a16="http://schemas.microsoft.com/office/drawing/2014/main" id="{5B70FCF1-B776-4AC9-8C56-CFA6DACBD556}"/>
              </a:ext>
            </a:extLst>
          </p:cNvPr>
          <p:cNvSpPr txBox="1"/>
          <p:nvPr/>
        </p:nvSpPr>
        <p:spPr>
          <a:xfrm>
            <a:off x="6040295" y="6237045"/>
            <a:ext cx="336330" cy="461665"/>
          </a:xfrm>
          <a:prstGeom prst="rect">
            <a:avLst/>
          </a:prstGeom>
          <a:noFill/>
        </p:spPr>
        <p:txBody>
          <a:bodyPr wrap="square" rtlCol="0">
            <a:spAutoFit/>
          </a:bodyPr>
          <a:lstStyle/>
          <a:p>
            <a:r>
              <a:rPr lang="en-US" sz="2400" dirty="0">
                <a:solidFill>
                  <a:srgbClr val="FF0000"/>
                </a:solidFill>
                <a:sym typeface="Wingdings" panose="05000000000000000000" pitchFamily="2" charset="2"/>
              </a:rPr>
              <a:t></a:t>
            </a:r>
            <a:endParaRPr lang="LID4096" sz="2400" dirty="0">
              <a:solidFill>
                <a:srgbClr val="FF0000"/>
              </a:solidFill>
            </a:endParaRPr>
          </a:p>
        </p:txBody>
      </p:sp>
      <p:sp>
        <p:nvSpPr>
          <p:cNvPr id="59" name="Isosceles Triangle 58">
            <a:extLst>
              <a:ext uri="{FF2B5EF4-FFF2-40B4-BE49-F238E27FC236}">
                <a16:creationId xmlns:a16="http://schemas.microsoft.com/office/drawing/2014/main" id="{9BA8FB9C-4311-425E-B96A-C62750ECCC3D}"/>
              </a:ext>
            </a:extLst>
          </p:cNvPr>
          <p:cNvSpPr/>
          <p:nvPr/>
        </p:nvSpPr>
        <p:spPr>
          <a:xfrm>
            <a:off x="6695669" y="591380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0" name="Isosceles Triangle 59">
            <a:extLst>
              <a:ext uri="{FF2B5EF4-FFF2-40B4-BE49-F238E27FC236}">
                <a16:creationId xmlns:a16="http://schemas.microsoft.com/office/drawing/2014/main" id="{2030BD1A-DE08-4119-89BE-014F22E24EEF}"/>
              </a:ext>
            </a:extLst>
          </p:cNvPr>
          <p:cNvSpPr/>
          <p:nvPr/>
        </p:nvSpPr>
        <p:spPr>
          <a:xfrm>
            <a:off x="7005637" y="4527545"/>
            <a:ext cx="182880" cy="18288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61" name="Straight Connector 60">
            <a:extLst>
              <a:ext uri="{FF2B5EF4-FFF2-40B4-BE49-F238E27FC236}">
                <a16:creationId xmlns:a16="http://schemas.microsoft.com/office/drawing/2014/main" id="{F7A8A073-5DBB-44BA-B20E-8391E43046F6}"/>
              </a:ext>
            </a:extLst>
          </p:cNvPr>
          <p:cNvCxnSpPr>
            <a:cxnSpLocks/>
            <a:stCxn id="59" idx="3"/>
          </p:cNvCxnSpPr>
          <p:nvPr/>
        </p:nvCxnSpPr>
        <p:spPr>
          <a:xfrm flipH="1">
            <a:off x="6224418" y="6096685"/>
            <a:ext cx="562691" cy="364728"/>
          </a:xfrm>
          <a:prstGeom prst="line">
            <a:avLst/>
          </a:prstGeom>
          <a:ln w="31750">
            <a:solidFill>
              <a:srgbClr val="0000FF"/>
            </a:solidFill>
            <a:prstDash val="sysDot"/>
          </a:ln>
        </p:spPr>
        <p:style>
          <a:lnRef idx="3">
            <a:schemeClr val="dk1"/>
          </a:lnRef>
          <a:fillRef idx="0">
            <a:schemeClr val="dk1"/>
          </a:fillRef>
          <a:effectRef idx="2">
            <a:schemeClr val="dk1"/>
          </a:effectRef>
          <a:fontRef idx="minor">
            <a:schemeClr val="tx1"/>
          </a:fontRef>
        </p:style>
      </p:cxnSp>
      <p:sp>
        <p:nvSpPr>
          <p:cNvPr id="62" name="Isosceles Triangle 61">
            <a:extLst>
              <a:ext uri="{FF2B5EF4-FFF2-40B4-BE49-F238E27FC236}">
                <a16:creationId xmlns:a16="http://schemas.microsoft.com/office/drawing/2014/main" id="{CC10E979-0499-474A-B001-E6B6DF49CE40}"/>
              </a:ext>
            </a:extLst>
          </p:cNvPr>
          <p:cNvSpPr/>
          <p:nvPr/>
        </p:nvSpPr>
        <p:spPr>
          <a:xfrm>
            <a:off x="6151503" y="5400963"/>
            <a:ext cx="182880" cy="18288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2859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0"/>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p:bldP spid="59" grpId="0" animBg="1"/>
      <p:bldP spid="60" grpId="0" animBg="1"/>
      <p:bldP spid="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1081453" y="808892"/>
            <a:ext cx="9355015" cy="1107996"/>
          </a:xfrm>
          <a:prstGeom prst="rect">
            <a:avLst/>
          </a:prstGeom>
          <a:noFill/>
        </p:spPr>
        <p:txBody>
          <a:bodyPr wrap="square" rtlCol="0">
            <a:spAutoFit/>
          </a:bodyPr>
          <a:lstStyle/>
          <a:p>
            <a:pPr>
              <a:lnSpc>
                <a:spcPct val="150000"/>
              </a:lnSpc>
            </a:pPr>
            <a:r>
              <a:rPr lang="en-US" sz="2000" b="1" dirty="0"/>
              <a:t>Types of Machine Learning</a:t>
            </a:r>
          </a:p>
          <a:p>
            <a:r>
              <a:rPr lang="en-US" b="1" dirty="0"/>
              <a:t>Supervised learning </a:t>
            </a:r>
            <a:r>
              <a:rPr lang="en-US" dirty="0"/>
              <a:t>-  uses labeled inputs (meaning the input has a corresponding output label) to train models and learn outputs</a:t>
            </a:r>
          </a:p>
        </p:txBody>
      </p:sp>
      <p:pic>
        <p:nvPicPr>
          <p:cNvPr id="4" name="Picture 3">
            <a:extLst>
              <a:ext uri="{FF2B5EF4-FFF2-40B4-BE49-F238E27FC236}">
                <a16:creationId xmlns:a16="http://schemas.microsoft.com/office/drawing/2014/main" id="{F895C213-30A3-4E29-887F-0AD2640A5A85}"/>
              </a:ext>
            </a:extLst>
          </p:cNvPr>
          <p:cNvPicPr>
            <a:picLocks noChangeAspect="1"/>
          </p:cNvPicPr>
          <p:nvPr/>
        </p:nvPicPr>
        <p:blipFill rotWithShape="1">
          <a:blip r:embed="rId2"/>
          <a:srcRect l="1060" t="1922" r="68327" b="52740"/>
          <a:stretch/>
        </p:blipFill>
        <p:spPr>
          <a:xfrm>
            <a:off x="1976914" y="2069140"/>
            <a:ext cx="1969478" cy="1960684"/>
          </a:xfrm>
          <a:prstGeom prst="rect">
            <a:avLst/>
          </a:prstGeom>
        </p:spPr>
      </p:pic>
      <p:pic>
        <p:nvPicPr>
          <p:cNvPr id="13" name="Picture 12">
            <a:extLst>
              <a:ext uri="{FF2B5EF4-FFF2-40B4-BE49-F238E27FC236}">
                <a16:creationId xmlns:a16="http://schemas.microsoft.com/office/drawing/2014/main" id="{74E0D599-1426-4417-8E18-BDF008EBF303}"/>
              </a:ext>
            </a:extLst>
          </p:cNvPr>
          <p:cNvPicPr>
            <a:picLocks noChangeAspect="1"/>
          </p:cNvPicPr>
          <p:nvPr/>
        </p:nvPicPr>
        <p:blipFill rotWithShape="1">
          <a:blip r:embed="rId2"/>
          <a:srcRect l="64113" t="1922" r="1771" b="46494"/>
          <a:stretch/>
        </p:blipFill>
        <p:spPr>
          <a:xfrm>
            <a:off x="4771210" y="2069139"/>
            <a:ext cx="1969478" cy="1960685"/>
          </a:xfrm>
          <a:prstGeom prst="rect">
            <a:avLst/>
          </a:prstGeom>
        </p:spPr>
      </p:pic>
      <p:pic>
        <p:nvPicPr>
          <p:cNvPr id="14" name="Picture 13">
            <a:extLst>
              <a:ext uri="{FF2B5EF4-FFF2-40B4-BE49-F238E27FC236}">
                <a16:creationId xmlns:a16="http://schemas.microsoft.com/office/drawing/2014/main" id="{9A030622-CE41-40E7-B64F-656849436CF2}"/>
              </a:ext>
            </a:extLst>
          </p:cNvPr>
          <p:cNvPicPr>
            <a:picLocks noChangeAspect="1"/>
          </p:cNvPicPr>
          <p:nvPr/>
        </p:nvPicPr>
        <p:blipFill rotWithShape="1">
          <a:blip r:embed="rId2"/>
          <a:srcRect l="28170" t="53506" r="38933"/>
          <a:stretch/>
        </p:blipFill>
        <p:spPr>
          <a:xfrm>
            <a:off x="7565507" y="2069139"/>
            <a:ext cx="2107002" cy="1960683"/>
          </a:xfrm>
          <a:prstGeom prst="rect">
            <a:avLst/>
          </a:prstGeom>
        </p:spPr>
      </p:pic>
      <p:sp>
        <p:nvSpPr>
          <p:cNvPr id="6" name="TextBox 5">
            <a:extLst>
              <a:ext uri="{FF2B5EF4-FFF2-40B4-BE49-F238E27FC236}">
                <a16:creationId xmlns:a16="http://schemas.microsoft.com/office/drawing/2014/main" id="{BDD42E69-63C5-4130-9C09-EF59C79D3410}"/>
              </a:ext>
            </a:extLst>
          </p:cNvPr>
          <p:cNvSpPr txBox="1"/>
          <p:nvPr/>
        </p:nvSpPr>
        <p:spPr>
          <a:xfrm>
            <a:off x="2661057" y="3886583"/>
            <a:ext cx="6528288" cy="506292"/>
          </a:xfrm>
          <a:prstGeom prst="rect">
            <a:avLst/>
          </a:prstGeom>
          <a:noFill/>
        </p:spPr>
        <p:txBody>
          <a:bodyPr wrap="square" rtlCol="0">
            <a:spAutoFit/>
          </a:bodyPr>
          <a:lstStyle/>
          <a:p>
            <a:pPr>
              <a:lnSpc>
                <a:spcPct val="150000"/>
              </a:lnSpc>
            </a:pPr>
            <a:r>
              <a:rPr lang="en-US" sz="2000" b="1" dirty="0"/>
              <a:t>Cat 			Dog			  Frog</a:t>
            </a:r>
            <a:endParaRPr lang="en-US" dirty="0"/>
          </a:p>
        </p:txBody>
      </p:sp>
      <p:pic>
        <p:nvPicPr>
          <p:cNvPr id="2050" name="Picture 2" descr="Small Dog Rules · The Small Dog Rules">
            <a:extLst>
              <a:ext uri="{FF2B5EF4-FFF2-40B4-BE49-F238E27FC236}">
                <a16:creationId xmlns:a16="http://schemas.microsoft.com/office/drawing/2014/main" id="{6A113D42-7611-4309-8569-8743A27545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33" t="19176" r="4147" b="6966"/>
          <a:stretch/>
        </p:blipFill>
        <p:spPr bwMode="auto">
          <a:xfrm>
            <a:off x="4757429" y="4543477"/>
            <a:ext cx="1997039"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39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16628-B63A-4FE9-AC5C-50D3D07E8B25}"/>
              </a:ext>
            </a:extLst>
          </p:cNvPr>
          <p:cNvSpPr txBox="1"/>
          <p:nvPr/>
        </p:nvSpPr>
        <p:spPr>
          <a:xfrm>
            <a:off x="1027684" y="612030"/>
            <a:ext cx="5418836" cy="2031325"/>
          </a:xfrm>
          <a:prstGeom prst="rect">
            <a:avLst/>
          </a:prstGeom>
          <a:noFill/>
        </p:spPr>
        <p:txBody>
          <a:bodyPr wrap="square" rtlCol="0">
            <a:spAutoFit/>
          </a:bodyPr>
          <a:lstStyle/>
          <a:p>
            <a:r>
              <a:rPr lang="en-US" b="1" dirty="0"/>
              <a:t>Pros:</a:t>
            </a:r>
            <a:endParaRPr lang="en-US" dirty="0"/>
          </a:p>
          <a:p>
            <a:pPr marL="285750" indent="-285750">
              <a:buFont typeface="Arial" panose="020B0604020202020204" pitchFamily="34" charset="0"/>
              <a:buChar char="•"/>
            </a:pPr>
            <a:r>
              <a:rPr lang="en-US" dirty="0"/>
              <a:t>Simple to implement.</a:t>
            </a:r>
          </a:p>
          <a:p>
            <a:pPr marL="285750" indent="-285750">
              <a:buFont typeface="Arial" panose="020B0604020202020204" pitchFamily="34" charset="0"/>
              <a:buChar char="•"/>
            </a:pPr>
            <a:r>
              <a:rPr lang="en-US" dirty="0"/>
              <a:t>No assumption about the underlying data distribution.</a:t>
            </a:r>
          </a:p>
          <a:p>
            <a:pPr marL="285750" indent="-285750">
              <a:buFont typeface="Arial" panose="020B0604020202020204" pitchFamily="34" charset="0"/>
              <a:buChar char="•"/>
            </a:pPr>
            <a:r>
              <a:rPr lang="en-US" dirty="0"/>
              <a:t>Can handle multi-class classification problems.</a:t>
            </a:r>
          </a:p>
          <a:p>
            <a:pPr marL="285750" indent="-285750">
              <a:buFont typeface="Arial" panose="020B0604020202020204" pitchFamily="34" charset="0"/>
              <a:buChar char="•"/>
            </a:pPr>
            <a:r>
              <a:rPr lang="en-US" dirty="0"/>
              <a:t>It performs well with a small number of input variables.</a:t>
            </a:r>
          </a:p>
        </p:txBody>
      </p:sp>
      <p:sp>
        <p:nvSpPr>
          <p:cNvPr id="3" name="TextBox 2">
            <a:extLst>
              <a:ext uri="{FF2B5EF4-FFF2-40B4-BE49-F238E27FC236}">
                <a16:creationId xmlns:a16="http://schemas.microsoft.com/office/drawing/2014/main" id="{0CED4A6A-5E79-46CE-AA6F-C9DF26641ACA}"/>
              </a:ext>
            </a:extLst>
          </p:cNvPr>
          <p:cNvSpPr txBox="1"/>
          <p:nvPr/>
        </p:nvSpPr>
        <p:spPr>
          <a:xfrm>
            <a:off x="6578093" y="612030"/>
            <a:ext cx="5418836" cy="2585323"/>
          </a:xfrm>
          <a:prstGeom prst="rect">
            <a:avLst/>
          </a:prstGeom>
          <a:noFill/>
        </p:spPr>
        <p:txBody>
          <a:bodyPr wrap="square" rtlCol="0">
            <a:spAutoFit/>
          </a:bodyPr>
          <a:lstStyle/>
          <a:p>
            <a:r>
              <a:rPr lang="en-US" b="1" dirty="0"/>
              <a:t>Cons:</a:t>
            </a:r>
            <a:endParaRPr lang="en-US" dirty="0"/>
          </a:p>
          <a:p>
            <a:pPr marL="285750" indent="-285750">
              <a:buFont typeface="Arial" panose="020B0604020202020204" pitchFamily="34" charset="0"/>
              <a:buChar char="•"/>
            </a:pPr>
            <a:r>
              <a:rPr lang="en-US" dirty="0"/>
              <a:t>Computationally expensive during the prediction phase, especially with large datasets.</a:t>
            </a:r>
          </a:p>
          <a:p>
            <a:pPr marL="285750" indent="-285750">
              <a:buFont typeface="Arial" panose="020B0604020202020204" pitchFamily="34" charset="0"/>
              <a:buChar char="•"/>
            </a:pPr>
            <a:r>
              <a:rPr lang="en-US" dirty="0"/>
              <a:t>Sensitive to irrelevant features and the choice of distance metric.</a:t>
            </a:r>
          </a:p>
          <a:p>
            <a:pPr marL="285750" indent="-285750">
              <a:buFont typeface="Arial" panose="020B0604020202020204" pitchFamily="34" charset="0"/>
              <a:buChar char="•"/>
            </a:pPr>
            <a:r>
              <a:rPr lang="en-US" dirty="0"/>
              <a:t>Requires a significant amount of memory to store the entire training dataset.</a:t>
            </a:r>
          </a:p>
          <a:p>
            <a:pPr marL="285750" indent="-285750">
              <a:buFont typeface="Arial" panose="020B0604020202020204" pitchFamily="34" charset="0"/>
              <a:buChar char="•"/>
            </a:pPr>
            <a:r>
              <a:rPr lang="en-US" dirty="0"/>
              <a:t>Not suitable for high-dimensional data due to the curse of dimensionality.</a:t>
            </a:r>
          </a:p>
        </p:txBody>
      </p:sp>
      <p:cxnSp>
        <p:nvCxnSpPr>
          <p:cNvPr id="4" name="Straight Connector 3">
            <a:extLst>
              <a:ext uri="{FF2B5EF4-FFF2-40B4-BE49-F238E27FC236}">
                <a16:creationId xmlns:a16="http://schemas.microsoft.com/office/drawing/2014/main" id="{7227D901-4199-456E-9E6D-09F8839B0DE1}"/>
              </a:ext>
            </a:extLst>
          </p:cNvPr>
          <p:cNvCxnSpPr>
            <a:cxnSpLocks/>
          </p:cNvCxnSpPr>
          <p:nvPr/>
        </p:nvCxnSpPr>
        <p:spPr>
          <a:xfrm>
            <a:off x="6431789" y="173736"/>
            <a:ext cx="0" cy="593445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1604C3-8AC7-4850-AB78-600E2E54E569}"/>
              </a:ext>
            </a:extLst>
          </p:cNvPr>
          <p:cNvCxnSpPr/>
          <p:nvPr/>
        </p:nvCxnSpPr>
        <p:spPr>
          <a:xfrm>
            <a:off x="6683626" y="5992297"/>
            <a:ext cx="21031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5F4B6B25-E0C9-4092-AB9A-10490A320F03}"/>
              </a:ext>
            </a:extLst>
          </p:cNvPr>
          <p:cNvCxnSpPr>
            <a:cxnSpLocks/>
          </p:cNvCxnSpPr>
          <p:nvPr/>
        </p:nvCxnSpPr>
        <p:spPr>
          <a:xfrm flipV="1">
            <a:off x="6708010" y="3806881"/>
            <a:ext cx="0" cy="21854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 name="Picture 30">
            <a:extLst>
              <a:ext uri="{FF2B5EF4-FFF2-40B4-BE49-F238E27FC236}">
                <a16:creationId xmlns:a16="http://schemas.microsoft.com/office/drawing/2014/main" id="{FD79A50D-226A-47D1-97EC-1F1D0DBBE172}"/>
              </a:ext>
            </a:extLst>
          </p:cNvPr>
          <p:cNvPicPr>
            <a:picLocks noChangeAspect="1"/>
          </p:cNvPicPr>
          <p:nvPr/>
        </p:nvPicPr>
        <p:blipFill>
          <a:blip r:embed="rId2"/>
          <a:stretch>
            <a:fillRect/>
          </a:stretch>
        </p:blipFill>
        <p:spPr>
          <a:xfrm>
            <a:off x="7017158" y="3736777"/>
            <a:ext cx="1380174" cy="2194560"/>
          </a:xfrm>
          <a:prstGeom prst="rect">
            <a:avLst/>
          </a:prstGeom>
        </p:spPr>
      </p:pic>
      <p:cxnSp>
        <p:nvCxnSpPr>
          <p:cNvPr id="51" name="Straight Arrow Connector 50">
            <a:extLst>
              <a:ext uri="{FF2B5EF4-FFF2-40B4-BE49-F238E27FC236}">
                <a16:creationId xmlns:a16="http://schemas.microsoft.com/office/drawing/2014/main" id="{33D71F5E-26B9-40F0-91E7-AE0F090E5C6E}"/>
              </a:ext>
            </a:extLst>
          </p:cNvPr>
          <p:cNvCxnSpPr/>
          <p:nvPr/>
        </p:nvCxnSpPr>
        <p:spPr>
          <a:xfrm>
            <a:off x="9547328" y="5992297"/>
            <a:ext cx="21031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F2F4945E-9D78-40E7-BF77-FACE15FFA2F3}"/>
              </a:ext>
            </a:extLst>
          </p:cNvPr>
          <p:cNvCxnSpPr>
            <a:cxnSpLocks/>
          </p:cNvCxnSpPr>
          <p:nvPr/>
        </p:nvCxnSpPr>
        <p:spPr>
          <a:xfrm flipV="1">
            <a:off x="9571712" y="3806881"/>
            <a:ext cx="0" cy="21854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1" name="Picture 100">
            <a:extLst>
              <a:ext uri="{FF2B5EF4-FFF2-40B4-BE49-F238E27FC236}">
                <a16:creationId xmlns:a16="http://schemas.microsoft.com/office/drawing/2014/main" id="{DB908350-C5BB-4A24-AAE8-4B06250D837E}"/>
              </a:ext>
            </a:extLst>
          </p:cNvPr>
          <p:cNvPicPr>
            <a:picLocks noChangeAspect="1"/>
          </p:cNvPicPr>
          <p:nvPr/>
        </p:nvPicPr>
        <p:blipFill>
          <a:blip r:embed="rId3"/>
          <a:stretch>
            <a:fillRect/>
          </a:stretch>
        </p:blipFill>
        <p:spPr>
          <a:xfrm>
            <a:off x="9715144" y="3645269"/>
            <a:ext cx="2000250" cy="2286000"/>
          </a:xfrm>
          <a:prstGeom prst="rect">
            <a:avLst/>
          </a:prstGeom>
        </p:spPr>
      </p:pic>
      <p:sp>
        <p:nvSpPr>
          <p:cNvPr id="102" name="TextBox 101">
            <a:extLst>
              <a:ext uri="{FF2B5EF4-FFF2-40B4-BE49-F238E27FC236}">
                <a16:creationId xmlns:a16="http://schemas.microsoft.com/office/drawing/2014/main" id="{1AFAB820-160D-4828-9EAD-62A5DDE6B907}"/>
              </a:ext>
            </a:extLst>
          </p:cNvPr>
          <p:cNvSpPr txBox="1"/>
          <p:nvPr/>
        </p:nvSpPr>
        <p:spPr>
          <a:xfrm>
            <a:off x="8550271" y="5931337"/>
            <a:ext cx="227351" cy="369332"/>
          </a:xfrm>
          <a:prstGeom prst="rect">
            <a:avLst/>
          </a:prstGeom>
          <a:noFill/>
        </p:spPr>
        <p:txBody>
          <a:bodyPr wrap="square" rtlCol="0">
            <a:spAutoFit/>
          </a:bodyPr>
          <a:lstStyle/>
          <a:p>
            <a:r>
              <a:rPr lang="en-US" dirty="0"/>
              <a:t>x</a:t>
            </a:r>
            <a:endParaRPr lang="LID4096" dirty="0"/>
          </a:p>
        </p:txBody>
      </p:sp>
      <p:sp>
        <p:nvSpPr>
          <p:cNvPr id="103" name="TextBox 102">
            <a:extLst>
              <a:ext uri="{FF2B5EF4-FFF2-40B4-BE49-F238E27FC236}">
                <a16:creationId xmlns:a16="http://schemas.microsoft.com/office/drawing/2014/main" id="{D7E39E8B-EDC0-4CDF-BAE0-B8490497E0D9}"/>
              </a:ext>
            </a:extLst>
          </p:cNvPr>
          <p:cNvSpPr txBox="1"/>
          <p:nvPr/>
        </p:nvSpPr>
        <p:spPr>
          <a:xfrm>
            <a:off x="11395452" y="5931337"/>
            <a:ext cx="227351" cy="369332"/>
          </a:xfrm>
          <a:prstGeom prst="rect">
            <a:avLst/>
          </a:prstGeom>
          <a:noFill/>
        </p:spPr>
        <p:txBody>
          <a:bodyPr wrap="square" rtlCol="0">
            <a:spAutoFit/>
          </a:bodyPr>
          <a:lstStyle/>
          <a:p>
            <a:r>
              <a:rPr lang="en-US" dirty="0"/>
              <a:t>z</a:t>
            </a:r>
            <a:endParaRPr lang="LID4096" dirty="0"/>
          </a:p>
        </p:txBody>
      </p:sp>
      <p:sp>
        <p:nvSpPr>
          <p:cNvPr id="104" name="TextBox 103">
            <a:extLst>
              <a:ext uri="{FF2B5EF4-FFF2-40B4-BE49-F238E27FC236}">
                <a16:creationId xmlns:a16="http://schemas.microsoft.com/office/drawing/2014/main" id="{4CC8B2E0-CBC0-493D-A9AF-58D841FF9039}"/>
              </a:ext>
            </a:extLst>
          </p:cNvPr>
          <p:cNvSpPr txBox="1"/>
          <p:nvPr/>
        </p:nvSpPr>
        <p:spPr>
          <a:xfrm>
            <a:off x="6513586" y="3475982"/>
            <a:ext cx="227351" cy="369332"/>
          </a:xfrm>
          <a:prstGeom prst="rect">
            <a:avLst/>
          </a:prstGeom>
          <a:noFill/>
        </p:spPr>
        <p:txBody>
          <a:bodyPr wrap="square" rtlCol="0">
            <a:spAutoFit/>
          </a:bodyPr>
          <a:lstStyle/>
          <a:p>
            <a:r>
              <a:rPr lang="en-US" dirty="0"/>
              <a:t>y</a:t>
            </a:r>
            <a:endParaRPr lang="LID4096" dirty="0"/>
          </a:p>
        </p:txBody>
      </p:sp>
      <p:sp>
        <p:nvSpPr>
          <p:cNvPr id="105" name="TextBox 104">
            <a:extLst>
              <a:ext uri="{FF2B5EF4-FFF2-40B4-BE49-F238E27FC236}">
                <a16:creationId xmlns:a16="http://schemas.microsoft.com/office/drawing/2014/main" id="{1F6C6D01-4E2B-4F56-93B1-54741E0D3FA7}"/>
              </a:ext>
            </a:extLst>
          </p:cNvPr>
          <p:cNvSpPr txBox="1"/>
          <p:nvPr/>
        </p:nvSpPr>
        <p:spPr>
          <a:xfrm>
            <a:off x="9344361" y="3475982"/>
            <a:ext cx="227351" cy="369332"/>
          </a:xfrm>
          <a:prstGeom prst="rect">
            <a:avLst/>
          </a:prstGeom>
          <a:noFill/>
        </p:spPr>
        <p:txBody>
          <a:bodyPr wrap="square" rtlCol="0">
            <a:spAutoFit/>
          </a:bodyPr>
          <a:lstStyle/>
          <a:p>
            <a:r>
              <a:rPr lang="en-US" dirty="0"/>
              <a:t>y</a:t>
            </a:r>
            <a:endParaRPr lang="LID4096" dirty="0"/>
          </a:p>
        </p:txBody>
      </p:sp>
      <p:sp>
        <p:nvSpPr>
          <p:cNvPr id="32" name="Freeform: Shape 31">
            <a:extLst>
              <a:ext uri="{FF2B5EF4-FFF2-40B4-BE49-F238E27FC236}">
                <a16:creationId xmlns:a16="http://schemas.microsoft.com/office/drawing/2014/main" id="{1CD47DAA-D7D4-4CF3-9D3F-651B58DDDBA7}"/>
              </a:ext>
            </a:extLst>
          </p:cNvPr>
          <p:cNvSpPr/>
          <p:nvPr/>
        </p:nvSpPr>
        <p:spPr>
          <a:xfrm>
            <a:off x="7777537" y="3390034"/>
            <a:ext cx="2640459" cy="380582"/>
          </a:xfrm>
          <a:custGeom>
            <a:avLst/>
            <a:gdLst>
              <a:gd name="connsiteX0" fmla="*/ 0 w 2640459"/>
              <a:gd name="connsiteY0" fmla="*/ 380582 h 380582"/>
              <a:gd name="connsiteX1" fmla="*/ 1160980 w 2640459"/>
              <a:gd name="connsiteY1" fmla="*/ 438 h 380582"/>
              <a:gd name="connsiteX2" fmla="*/ 2640459 w 2640459"/>
              <a:gd name="connsiteY2" fmla="*/ 298388 h 380582"/>
              <a:gd name="connsiteX3" fmla="*/ 2640459 w 2640459"/>
              <a:gd name="connsiteY3" fmla="*/ 298388 h 380582"/>
            </a:gdLst>
            <a:ahLst/>
            <a:cxnLst>
              <a:cxn ang="0">
                <a:pos x="connsiteX0" y="connsiteY0"/>
              </a:cxn>
              <a:cxn ang="0">
                <a:pos x="connsiteX1" y="connsiteY1"/>
              </a:cxn>
              <a:cxn ang="0">
                <a:pos x="connsiteX2" y="connsiteY2"/>
              </a:cxn>
              <a:cxn ang="0">
                <a:pos x="connsiteX3" y="connsiteY3"/>
              </a:cxn>
            </a:cxnLst>
            <a:rect l="l" t="t" r="r" b="b"/>
            <a:pathLst>
              <a:path w="2640459" h="380582">
                <a:moveTo>
                  <a:pt x="0" y="380582"/>
                </a:moveTo>
                <a:cubicBezTo>
                  <a:pt x="360452" y="197359"/>
                  <a:pt x="720904" y="14137"/>
                  <a:pt x="1160980" y="438"/>
                </a:cubicBezTo>
                <a:cubicBezTo>
                  <a:pt x="1601056" y="-13261"/>
                  <a:pt x="2640459" y="298388"/>
                  <a:pt x="2640459" y="298388"/>
                </a:cubicBezTo>
                <a:lnTo>
                  <a:pt x="2640459" y="298388"/>
                </a:ln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3" name="Freeform: Shape 32">
            <a:extLst>
              <a:ext uri="{FF2B5EF4-FFF2-40B4-BE49-F238E27FC236}">
                <a16:creationId xmlns:a16="http://schemas.microsoft.com/office/drawing/2014/main" id="{56D9795B-D99A-4D6A-8074-1455F0D29691}"/>
              </a:ext>
            </a:extLst>
          </p:cNvPr>
          <p:cNvSpPr/>
          <p:nvPr/>
        </p:nvSpPr>
        <p:spPr>
          <a:xfrm>
            <a:off x="7407667" y="3739381"/>
            <a:ext cx="2876764" cy="236718"/>
          </a:xfrm>
          <a:custGeom>
            <a:avLst/>
            <a:gdLst>
              <a:gd name="connsiteX0" fmla="*/ 0 w 2876764"/>
              <a:gd name="connsiteY0" fmla="*/ 236718 h 236718"/>
              <a:gd name="connsiteX1" fmla="*/ 1150706 w 2876764"/>
              <a:gd name="connsiteY1" fmla="*/ 412 h 236718"/>
              <a:gd name="connsiteX2" fmla="*/ 2876764 w 2876764"/>
              <a:gd name="connsiteY2" fmla="*/ 175073 h 236718"/>
              <a:gd name="connsiteX3" fmla="*/ 2876764 w 2876764"/>
              <a:gd name="connsiteY3" fmla="*/ 175073 h 236718"/>
              <a:gd name="connsiteX4" fmla="*/ 2876764 w 2876764"/>
              <a:gd name="connsiteY4" fmla="*/ 164799 h 236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764" h="236718">
                <a:moveTo>
                  <a:pt x="0" y="236718"/>
                </a:moveTo>
                <a:cubicBezTo>
                  <a:pt x="335622" y="123702"/>
                  <a:pt x="671245" y="10686"/>
                  <a:pt x="1150706" y="412"/>
                </a:cubicBezTo>
                <a:cubicBezTo>
                  <a:pt x="1630167" y="-9862"/>
                  <a:pt x="2876764" y="175073"/>
                  <a:pt x="2876764" y="175073"/>
                </a:cubicBezTo>
                <a:lnTo>
                  <a:pt x="2876764" y="175073"/>
                </a:lnTo>
                <a:lnTo>
                  <a:pt x="2876764" y="164799"/>
                </a:ln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Freeform: Shape 33">
            <a:extLst>
              <a:ext uri="{FF2B5EF4-FFF2-40B4-BE49-F238E27FC236}">
                <a16:creationId xmlns:a16="http://schemas.microsoft.com/office/drawing/2014/main" id="{57C5F62D-78A8-4E29-BAEE-955046C20FB1}"/>
              </a:ext>
            </a:extLst>
          </p:cNvPr>
          <p:cNvSpPr/>
          <p:nvPr/>
        </p:nvSpPr>
        <p:spPr>
          <a:xfrm>
            <a:off x="8147407" y="3790864"/>
            <a:ext cx="3472665" cy="257154"/>
          </a:xfrm>
          <a:custGeom>
            <a:avLst/>
            <a:gdLst>
              <a:gd name="connsiteX0" fmla="*/ 3472665 w 3472665"/>
              <a:gd name="connsiteY0" fmla="*/ 216057 h 257154"/>
              <a:gd name="connsiteX1" fmla="*/ 1952090 w 3472665"/>
              <a:gd name="connsiteY1" fmla="*/ 300 h 257154"/>
              <a:gd name="connsiteX2" fmla="*/ 0 w 3472665"/>
              <a:gd name="connsiteY2" fmla="*/ 257154 h 257154"/>
            </a:gdLst>
            <a:ahLst/>
            <a:cxnLst>
              <a:cxn ang="0">
                <a:pos x="connsiteX0" y="connsiteY0"/>
              </a:cxn>
              <a:cxn ang="0">
                <a:pos x="connsiteX1" y="connsiteY1"/>
              </a:cxn>
              <a:cxn ang="0">
                <a:pos x="connsiteX2" y="connsiteY2"/>
              </a:cxn>
            </a:cxnLst>
            <a:rect l="l" t="t" r="r" b="b"/>
            <a:pathLst>
              <a:path w="3472665" h="257154">
                <a:moveTo>
                  <a:pt x="3472665" y="216057"/>
                </a:moveTo>
                <a:cubicBezTo>
                  <a:pt x="3001766" y="104754"/>
                  <a:pt x="2530867" y="-6549"/>
                  <a:pt x="1952090" y="300"/>
                </a:cubicBezTo>
                <a:cubicBezTo>
                  <a:pt x="1373313" y="7149"/>
                  <a:pt x="686656" y="132151"/>
                  <a:pt x="0" y="257154"/>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Freeform: Shape 34">
            <a:extLst>
              <a:ext uri="{FF2B5EF4-FFF2-40B4-BE49-F238E27FC236}">
                <a16:creationId xmlns:a16="http://schemas.microsoft.com/office/drawing/2014/main" id="{E3A9B23F-DF6E-4C89-AF47-739AFFB1E9F2}"/>
              </a:ext>
            </a:extLst>
          </p:cNvPr>
          <p:cNvSpPr/>
          <p:nvPr/>
        </p:nvSpPr>
        <p:spPr>
          <a:xfrm>
            <a:off x="7274103" y="4067468"/>
            <a:ext cx="2989780" cy="237404"/>
          </a:xfrm>
          <a:custGeom>
            <a:avLst/>
            <a:gdLst>
              <a:gd name="connsiteX0" fmla="*/ 2989780 w 2989780"/>
              <a:gd name="connsiteY0" fmla="*/ 165485 h 237404"/>
              <a:gd name="connsiteX1" fmla="*/ 1561672 w 2989780"/>
              <a:gd name="connsiteY1" fmla="*/ 1098 h 237404"/>
              <a:gd name="connsiteX2" fmla="*/ 0 w 2989780"/>
              <a:gd name="connsiteY2" fmla="*/ 237404 h 237404"/>
            </a:gdLst>
            <a:ahLst/>
            <a:cxnLst>
              <a:cxn ang="0">
                <a:pos x="connsiteX0" y="connsiteY0"/>
              </a:cxn>
              <a:cxn ang="0">
                <a:pos x="connsiteX1" y="connsiteY1"/>
              </a:cxn>
              <a:cxn ang="0">
                <a:pos x="connsiteX2" y="connsiteY2"/>
              </a:cxn>
            </a:cxnLst>
            <a:rect l="l" t="t" r="r" b="b"/>
            <a:pathLst>
              <a:path w="2989780" h="237404">
                <a:moveTo>
                  <a:pt x="2989780" y="165485"/>
                </a:moveTo>
                <a:cubicBezTo>
                  <a:pt x="2524874" y="77298"/>
                  <a:pt x="2059969" y="-10888"/>
                  <a:pt x="1561672" y="1098"/>
                </a:cubicBezTo>
                <a:cubicBezTo>
                  <a:pt x="1063375" y="13084"/>
                  <a:pt x="531687" y="125244"/>
                  <a:pt x="0" y="237404"/>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Freeform: Shape 35">
            <a:extLst>
              <a:ext uri="{FF2B5EF4-FFF2-40B4-BE49-F238E27FC236}">
                <a16:creationId xmlns:a16="http://schemas.microsoft.com/office/drawing/2014/main" id="{0837EF68-168D-44AB-BAAC-3487BA8FDEE6}"/>
              </a:ext>
            </a:extLst>
          </p:cNvPr>
          <p:cNvSpPr/>
          <p:nvPr/>
        </p:nvSpPr>
        <p:spPr>
          <a:xfrm>
            <a:off x="7828908" y="4222216"/>
            <a:ext cx="1952090" cy="175123"/>
          </a:xfrm>
          <a:custGeom>
            <a:avLst/>
            <a:gdLst>
              <a:gd name="connsiteX0" fmla="*/ 1952090 w 1952090"/>
              <a:gd name="connsiteY0" fmla="*/ 134027 h 175123"/>
              <a:gd name="connsiteX1" fmla="*/ 914400 w 1952090"/>
              <a:gd name="connsiteY1" fmla="*/ 463 h 175123"/>
              <a:gd name="connsiteX2" fmla="*/ 0 w 1952090"/>
              <a:gd name="connsiteY2" fmla="*/ 175123 h 175123"/>
            </a:gdLst>
            <a:ahLst/>
            <a:cxnLst>
              <a:cxn ang="0">
                <a:pos x="connsiteX0" y="connsiteY0"/>
              </a:cxn>
              <a:cxn ang="0">
                <a:pos x="connsiteX1" y="connsiteY1"/>
              </a:cxn>
              <a:cxn ang="0">
                <a:pos x="connsiteX2" y="connsiteY2"/>
              </a:cxn>
            </a:cxnLst>
            <a:rect l="l" t="t" r="r" b="b"/>
            <a:pathLst>
              <a:path w="1952090" h="175123">
                <a:moveTo>
                  <a:pt x="1952090" y="134027"/>
                </a:moveTo>
                <a:cubicBezTo>
                  <a:pt x="1595919" y="63820"/>
                  <a:pt x="1239748" y="-6386"/>
                  <a:pt x="914400" y="463"/>
                </a:cubicBezTo>
                <a:cubicBezTo>
                  <a:pt x="589052" y="7312"/>
                  <a:pt x="294526" y="91217"/>
                  <a:pt x="0" y="175123"/>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Freeform: Shape 36">
            <a:extLst>
              <a:ext uri="{FF2B5EF4-FFF2-40B4-BE49-F238E27FC236}">
                <a16:creationId xmlns:a16="http://schemas.microsoft.com/office/drawing/2014/main" id="{2677BE39-9FF7-4770-8136-7E098661DE4C}"/>
              </a:ext>
            </a:extLst>
          </p:cNvPr>
          <p:cNvSpPr/>
          <p:nvPr/>
        </p:nvSpPr>
        <p:spPr>
          <a:xfrm>
            <a:off x="7068620" y="4428145"/>
            <a:ext cx="2763749" cy="256871"/>
          </a:xfrm>
          <a:custGeom>
            <a:avLst/>
            <a:gdLst>
              <a:gd name="connsiteX0" fmla="*/ 2763749 w 2763749"/>
              <a:gd name="connsiteY0" fmla="*/ 246597 h 256871"/>
              <a:gd name="connsiteX1" fmla="*/ 1664414 w 2763749"/>
              <a:gd name="connsiteY1" fmla="*/ 17 h 256871"/>
              <a:gd name="connsiteX2" fmla="*/ 0 w 2763749"/>
              <a:gd name="connsiteY2" fmla="*/ 256871 h 256871"/>
            </a:gdLst>
            <a:ahLst/>
            <a:cxnLst>
              <a:cxn ang="0">
                <a:pos x="connsiteX0" y="connsiteY0"/>
              </a:cxn>
              <a:cxn ang="0">
                <a:pos x="connsiteX1" y="connsiteY1"/>
              </a:cxn>
              <a:cxn ang="0">
                <a:pos x="connsiteX2" y="connsiteY2"/>
              </a:cxn>
            </a:cxnLst>
            <a:rect l="l" t="t" r="r" b="b"/>
            <a:pathLst>
              <a:path w="2763749" h="256871">
                <a:moveTo>
                  <a:pt x="2763749" y="246597"/>
                </a:moveTo>
                <a:cubicBezTo>
                  <a:pt x="2444394" y="122451"/>
                  <a:pt x="2125039" y="-1695"/>
                  <a:pt x="1664414" y="17"/>
                </a:cubicBezTo>
                <a:cubicBezTo>
                  <a:pt x="1203789" y="1729"/>
                  <a:pt x="601894" y="129300"/>
                  <a:pt x="0" y="256871"/>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Freeform: Shape 37">
            <a:extLst>
              <a:ext uri="{FF2B5EF4-FFF2-40B4-BE49-F238E27FC236}">
                <a16:creationId xmlns:a16="http://schemas.microsoft.com/office/drawing/2014/main" id="{769D2C96-9ECB-4FFB-9D13-50F6F0F04A72}"/>
              </a:ext>
            </a:extLst>
          </p:cNvPr>
          <p:cNvSpPr/>
          <p:nvPr/>
        </p:nvSpPr>
        <p:spPr>
          <a:xfrm>
            <a:off x="7500135" y="4726017"/>
            <a:ext cx="2332234" cy="195304"/>
          </a:xfrm>
          <a:custGeom>
            <a:avLst/>
            <a:gdLst>
              <a:gd name="connsiteX0" fmla="*/ 2332234 w 2332234"/>
              <a:gd name="connsiteY0" fmla="*/ 174756 h 195304"/>
              <a:gd name="connsiteX1" fmla="*/ 1253447 w 2332234"/>
              <a:gd name="connsiteY1" fmla="*/ 95 h 195304"/>
              <a:gd name="connsiteX2" fmla="*/ 0 w 2332234"/>
              <a:gd name="connsiteY2" fmla="*/ 195304 h 195304"/>
            </a:gdLst>
            <a:ahLst/>
            <a:cxnLst>
              <a:cxn ang="0">
                <a:pos x="connsiteX0" y="connsiteY0"/>
              </a:cxn>
              <a:cxn ang="0">
                <a:pos x="connsiteX1" y="connsiteY1"/>
              </a:cxn>
              <a:cxn ang="0">
                <a:pos x="connsiteX2" y="connsiteY2"/>
              </a:cxn>
            </a:cxnLst>
            <a:rect l="l" t="t" r="r" b="b"/>
            <a:pathLst>
              <a:path w="2332234" h="195304">
                <a:moveTo>
                  <a:pt x="2332234" y="174756"/>
                </a:moveTo>
                <a:cubicBezTo>
                  <a:pt x="1987193" y="85713"/>
                  <a:pt x="1642153" y="-3330"/>
                  <a:pt x="1253447" y="95"/>
                </a:cubicBezTo>
                <a:cubicBezTo>
                  <a:pt x="864741" y="3520"/>
                  <a:pt x="432370" y="99412"/>
                  <a:pt x="0" y="195304"/>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Freeform: Shape 38">
            <a:extLst>
              <a:ext uri="{FF2B5EF4-FFF2-40B4-BE49-F238E27FC236}">
                <a16:creationId xmlns:a16="http://schemas.microsoft.com/office/drawing/2014/main" id="{727CBEF2-E189-48F0-B4E3-48122AD62BD1}"/>
              </a:ext>
            </a:extLst>
          </p:cNvPr>
          <p:cNvSpPr/>
          <p:nvPr/>
        </p:nvSpPr>
        <p:spPr>
          <a:xfrm>
            <a:off x="8106310" y="4653785"/>
            <a:ext cx="3421294" cy="195617"/>
          </a:xfrm>
          <a:custGeom>
            <a:avLst/>
            <a:gdLst>
              <a:gd name="connsiteX0" fmla="*/ 3421294 w 3421294"/>
              <a:gd name="connsiteY0" fmla="*/ 154521 h 195617"/>
              <a:gd name="connsiteX1" fmla="*/ 2147299 w 3421294"/>
              <a:gd name="connsiteY1" fmla="*/ 408 h 195617"/>
              <a:gd name="connsiteX2" fmla="*/ 0 w 3421294"/>
              <a:gd name="connsiteY2" fmla="*/ 195617 h 195617"/>
              <a:gd name="connsiteX3" fmla="*/ 0 w 3421294"/>
              <a:gd name="connsiteY3" fmla="*/ 195617 h 195617"/>
            </a:gdLst>
            <a:ahLst/>
            <a:cxnLst>
              <a:cxn ang="0">
                <a:pos x="connsiteX0" y="connsiteY0"/>
              </a:cxn>
              <a:cxn ang="0">
                <a:pos x="connsiteX1" y="connsiteY1"/>
              </a:cxn>
              <a:cxn ang="0">
                <a:pos x="connsiteX2" y="connsiteY2"/>
              </a:cxn>
              <a:cxn ang="0">
                <a:pos x="connsiteX3" y="connsiteY3"/>
              </a:cxn>
            </a:cxnLst>
            <a:rect l="l" t="t" r="r" b="b"/>
            <a:pathLst>
              <a:path w="3421294" h="195617">
                <a:moveTo>
                  <a:pt x="3421294" y="154521"/>
                </a:moveTo>
                <a:cubicBezTo>
                  <a:pt x="3069404" y="74040"/>
                  <a:pt x="2717515" y="-6441"/>
                  <a:pt x="2147299" y="408"/>
                </a:cubicBezTo>
                <a:cubicBezTo>
                  <a:pt x="1577083" y="7257"/>
                  <a:pt x="0" y="195617"/>
                  <a:pt x="0" y="195617"/>
                </a:cubicBezTo>
                <a:lnTo>
                  <a:pt x="0" y="195617"/>
                </a:ln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0" name="Freeform: Shape 39">
            <a:extLst>
              <a:ext uri="{FF2B5EF4-FFF2-40B4-BE49-F238E27FC236}">
                <a16:creationId xmlns:a16="http://schemas.microsoft.com/office/drawing/2014/main" id="{AA56ADFA-7C07-4422-AEE9-9AE0786157DE}"/>
              </a:ext>
            </a:extLst>
          </p:cNvPr>
          <p:cNvSpPr/>
          <p:nvPr/>
        </p:nvSpPr>
        <p:spPr>
          <a:xfrm>
            <a:off x="7212458" y="5065160"/>
            <a:ext cx="3020603" cy="462337"/>
          </a:xfrm>
          <a:custGeom>
            <a:avLst/>
            <a:gdLst>
              <a:gd name="connsiteX0" fmla="*/ 3020603 w 3020603"/>
              <a:gd name="connsiteY0" fmla="*/ 462337 h 462337"/>
              <a:gd name="connsiteX1" fmla="*/ 1613043 w 3020603"/>
              <a:gd name="connsiteY1" fmla="*/ 0 h 462337"/>
              <a:gd name="connsiteX2" fmla="*/ 0 w 3020603"/>
              <a:gd name="connsiteY2" fmla="*/ 462337 h 462337"/>
            </a:gdLst>
            <a:ahLst/>
            <a:cxnLst>
              <a:cxn ang="0">
                <a:pos x="connsiteX0" y="connsiteY0"/>
              </a:cxn>
              <a:cxn ang="0">
                <a:pos x="connsiteX1" y="connsiteY1"/>
              </a:cxn>
              <a:cxn ang="0">
                <a:pos x="connsiteX2" y="connsiteY2"/>
              </a:cxn>
            </a:cxnLst>
            <a:rect l="l" t="t" r="r" b="b"/>
            <a:pathLst>
              <a:path w="3020603" h="462337">
                <a:moveTo>
                  <a:pt x="3020603" y="462337"/>
                </a:moveTo>
                <a:cubicBezTo>
                  <a:pt x="2568540" y="231168"/>
                  <a:pt x="2116477" y="0"/>
                  <a:pt x="1613043" y="0"/>
                </a:cubicBezTo>
                <a:cubicBezTo>
                  <a:pt x="1109609" y="0"/>
                  <a:pt x="554804" y="231168"/>
                  <a:pt x="0" y="462337"/>
                </a:cubicBezTo>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1" name="Freeform: Shape 40">
            <a:extLst>
              <a:ext uri="{FF2B5EF4-FFF2-40B4-BE49-F238E27FC236}">
                <a16:creationId xmlns:a16="http://schemas.microsoft.com/office/drawing/2014/main" id="{AC2942B6-335F-4C82-A1F7-A640C6CC5F08}"/>
              </a:ext>
            </a:extLst>
          </p:cNvPr>
          <p:cNvSpPr/>
          <p:nvPr/>
        </p:nvSpPr>
        <p:spPr>
          <a:xfrm>
            <a:off x="8240110" y="4401977"/>
            <a:ext cx="2785242" cy="201554"/>
          </a:xfrm>
          <a:custGeom>
            <a:avLst/>
            <a:gdLst>
              <a:gd name="connsiteX0" fmla="*/ 0 w 2785242"/>
              <a:gd name="connsiteY0" fmla="*/ 201554 h 201554"/>
              <a:gd name="connsiteX1" fmla="*/ 1061545 w 2785242"/>
              <a:gd name="connsiteY1" fmla="*/ 1857 h 201554"/>
              <a:gd name="connsiteX2" fmla="*/ 2785242 w 2785242"/>
              <a:gd name="connsiteY2" fmla="*/ 96451 h 201554"/>
              <a:gd name="connsiteX3" fmla="*/ 2785242 w 2785242"/>
              <a:gd name="connsiteY3" fmla="*/ 96451 h 201554"/>
            </a:gdLst>
            <a:ahLst/>
            <a:cxnLst>
              <a:cxn ang="0">
                <a:pos x="connsiteX0" y="connsiteY0"/>
              </a:cxn>
              <a:cxn ang="0">
                <a:pos x="connsiteX1" y="connsiteY1"/>
              </a:cxn>
              <a:cxn ang="0">
                <a:pos x="connsiteX2" y="connsiteY2"/>
              </a:cxn>
              <a:cxn ang="0">
                <a:pos x="connsiteX3" y="connsiteY3"/>
              </a:cxn>
            </a:cxnLst>
            <a:rect l="l" t="t" r="r" b="b"/>
            <a:pathLst>
              <a:path w="2785242" h="201554">
                <a:moveTo>
                  <a:pt x="0" y="201554"/>
                </a:moveTo>
                <a:cubicBezTo>
                  <a:pt x="298669" y="110464"/>
                  <a:pt x="597338" y="19374"/>
                  <a:pt x="1061545" y="1857"/>
                </a:cubicBezTo>
                <a:cubicBezTo>
                  <a:pt x="1525752" y="-15660"/>
                  <a:pt x="2785242" y="96451"/>
                  <a:pt x="2785242" y="96451"/>
                </a:cubicBezTo>
                <a:lnTo>
                  <a:pt x="2785242" y="96451"/>
                </a:lnTo>
              </a:path>
            </a:pathLst>
          </a:custGeom>
          <a:noFill/>
          <a:ln>
            <a:solidFill>
              <a:srgbClr val="00B1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2" name="Freeform: Shape 41">
            <a:extLst>
              <a:ext uri="{FF2B5EF4-FFF2-40B4-BE49-F238E27FC236}">
                <a16:creationId xmlns:a16="http://schemas.microsoft.com/office/drawing/2014/main" id="{64D69A26-6D4A-48EB-A880-2F71420D463F}"/>
              </a:ext>
            </a:extLst>
          </p:cNvPr>
          <p:cNvSpPr/>
          <p:nvPr/>
        </p:nvSpPr>
        <p:spPr>
          <a:xfrm>
            <a:off x="7882759" y="4855575"/>
            <a:ext cx="2942896" cy="210411"/>
          </a:xfrm>
          <a:custGeom>
            <a:avLst/>
            <a:gdLst>
              <a:gd name="connsiteX0" fmla="*/ 0 w 2942896"/>
              <a:gd name="connsiteY0" fmla="*/ 210411 h 210411"/>
              <a:gd name="connsiteX1" fmla="*/ 1135117 w 2942896"/>
              <a:gd name="connsiteY1" fmla="*/ 204 h 210411"/>
              <a:gd name="connsiteX2" fmla="*/ 2942896 w 2942896"/>
              <a:gd name="connsiteY2" fmla="*/ 168370 h 210411"/>
              <a:gd name="connsiteX3" fmla="*/ 2942896 w 2942896"/>
              <a:gd name="connsiteY3" fmla="*/ 168370 h 210411"/>
              <a:gd name="connsiteX4" fmla="*/ 2942896 w 2942896"/>
              <a:gd name="connsiteY4" fmla="*/ 136839 h 21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896" h="210411">
                <a:moveTo>
                  <a:pt x="0" y="210411"/>
                </a:moveTo>
                <a:cubicBezTo>
                  <a:pt x="322317" y="108811"/>
                  <a:pt x="644634" y="7211"/>
                  <a:pt x="1135117" y="204"/>
                </a:cubicBezTo>
                <a:cubicBezTo>
                  <a:pt x="1625600" y="-6803"/>
                  <a:pt x="2942896" y="168370"/>
                  <a:pt x="2942896" y="168370"/>
                </a:cubicBezTo>
                <a:lnTo>
                  <a:pt x="2942896" y="168370"/>
                </a:lnTo>
                <a:cubicBezTo>
                  <a:pt x="2942896" y="163115"/>
                  <a:pt x="2885089" y="147349"/>
                  <a:pt x="2942896" y="136839"/>
                </a:cubicBezTo>
              </a:path>
            </a:pathLst>
          </a:custGeom>
          <a:noFill/>
          <a:ln>
            <a:solidFill>
              <a:srgbClr val="00B1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3" name="Freeform: Shape 42">
            <a:extLst>
              <a:ext uri="{FF2B5EF4-FFF2-40B4-BE49-F238E27FC236}">
                <a16:creationId xmlns:a16="http://schemas.microsoft.com/office/drawing/2014/main" id="{503C3AD6-D600-4A57-A90E-3109EC3CBF08}"/>
              </a:ext>
            </a:extLst>
          </p:cNvPr>
          <p:cNvSpPr/>
          <p:nvPr/>
        </p:nvSpPr>
        <p:spPr>
          <a:xfrm>
            <a:off x="8313683" y="5076226"/>
            <a:ext cx="2427889" cy="294560"/>
          </a:xfrm>
          <a:custGeom>
            <a:avLst/>
            <a:gdLst>
              <a:gd name="connsiteX0" fmla="*/ 0 w 2427889"/>
              <a:gd name="connsiteY0" fmla="*/ 294560 h 294560"/>
              <a:gd name="connsiteX1" fmla="*/ 1114096 w 2427889"/>
              <a:gd name="connsiteY1" fmla="*/ 271 h 294560"/>
              <a:gd name="connsiteX2" fmla="*/ 2427889 w 2427889"/>
              <a:gd name="connsiteY2" fmla="*/ 252519 h 294560"/>
            </a:gdLst>
            <a:ahLst/>
            <a:cxnLst>
              <a:cxn ang="0">
                <a:pos x="connsiteX0" y="connsiteY0"/>
              </a:cxn>
              <a:cxn ang="0">
                <a:pos x="connsiteX1" y="connsiteY1"/>
              </a:cxn>
              <a:cxn ang="0">
                <a:pos x="connsiteX2" y="connsiteY2"/>
              </a:cxn>
            </a:cxnLst>
            <a:rect l="l" t="t" r="r" b="b"/>
            <a:pathLst>
              <a:path w="2427889" h="294560">
                <a:moveTo>
                  <a:pt x="0" y="294560"/>
                </a:moveTo>
                <a:cubicBezTo>
                  <a:pt x="354724" y="150919"/>
                  <a:pt x="709448" y="7278"/>
                  <a:pt x="1114096" y="271"/>
                </a:cubicBezTo>
                <a:cubicBezTo>
                  <a:pt x="1518744" y="-6736"/>
                  <a:pt x="1973316" y="122891"/>
                  <a:pt x="2427889" y="252519"/>
                </a:cubicBezTo>
              </a:path>
            </a:pathLst>
          </a:custGeom>
          <a:noFill/>
          <a:ln>
            <a:solidFill>
              <a:srgbClr val="00B1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4" name="Freeform: Shape 43">
            <a:extLst>
              <a:ext uri="{FF2B5EF4-FFF2-40B4-BE49-F238E27FC236}">
                <a16:creationId xmlns:a16="http://schemas.microsoft.com/office/drawing/2014/main" id="{9FABCF47-114E-4CEE-81B4-F2BC633BAD44}"/>
              </a:ext>
            </a:extLst>
          </p:cNvPr>
          <p:cNvSpPr/>
          <p:nvPr/>
        </p:nvSpPr>
        <p:spPr>
          <a:xfrm>
            <a:off x="7903779" y="5517817"/>
            <a:ext cx="2942897" cy="378486"/>
          </a:xfrm>
          <a:custGeom>
            <a:avLst/>
            <a:gdLst>
              <a:gd name="connsiteX0" fmla="*/ 0 w 2942897"/>
              <a:gd name="connsiteY0" fmla="*/ 378486 h 378486"/>
              <a:gd name="connsiteX1" fmla="*/ 1292773 w 2942897"/>
              <a:gd name="connsiteY1" fmla="*/ 114 h 378486"/>
              <a:gd name="connsiteX2" fmla="*/ 2942897 w 2942897"/>
              <a:gd name="connsiteY2" fmla="*/ 346955 h 378486"/>
            </a:gdLst>
            <a:ahLst/>
            <a:cxnLst>
              <a:cxn ang="0">
                <a:pos x="connsiteX0" y="connsiteY0"/>
              </a:cxn>
              <a:cxn ang="0">
                <a:pos x="connsiteX1" y="connsiteY1"/>
              </a:cxn>
              <a:cxn ang="0">
                <a:pos x="connsiteX2" y="connsiteY2"/>
              </a:cxn>
            </a:cxnLst>
            <a:rect l="l" t="t" r="r" b="b"/>
            <a:pathLst>
              <a:path w="2942897" h="378486">
                <a:moveTo>
                  <a:pt x="0" y="378486"/>
                </a:moveTo>
                <a:cubicBezTo>
                  <a:pt x="401145" y="191927"/>
                  <a:pt x="802290" y="5369"/>
                  <a:pt x="1292773" y="114"/>
                </a:cubicBezTo>
                <a:cubicBezTo>
                  <a:pt x="1783256" y="-5141"/>
                  <a:pt x="2363076" y="170907"/>
                  <a:pt x="2942897" y="346955"/>
                </a:cubicBezTo>
              </a:path>
            </a:pathLst>
          </a:custGeom>
          <a:noFill/>
          <a:ln>
            <a:solidFill>
              <a:srgbClr val="00B1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17267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4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4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42"/>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43"/>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923191" y="670567"/>
            <a:ext cx="9741877" cy="1384995"/>
          </a:xfrm>
          <a:prstGeom prst="rect">
            <a:avLst/>
          </a:prstGeom>
          <a:noFill/>
        </p:spPr>
        <p:txBody>
          <a:bodyPr wrap="square" rtlCol="0">
            <a:spAutoFit/>
          </a:bodyPr>
          <a:lstStyle/>
          <a:p>
            <a:pPr>
              <a:lnSpc>
                <a:spcPct val="150000"/>
              </a:lnSpc>
            </a:pPr>
            <a:r>
              <a:rPr lang="en-US" sz="2000" b="1" dirty="0"/>
              <a:t>Types of Machine Learning</a:t>
            </a:r>
          </a:p>
          <a:p>
            <a:r>
              <a:rPr lang="en-US" dirty="0"/>
              <a:t>Supervised learning -  uses labeled inputs (meaning the input has a corresponding output label) to train models and learn outputs</a:t>
            </a:r>
          </a:p>
          <a:p>
            <a:r>
              <a:rPr lang="en-US" b="1" dirty="0"/>
              <a:t>Unsupervised learning </a:t>
            </a:r>
            <a:r>
              <a:rPr lang="en-US" dirty="0"/>
              <a:t>-  uses unlabeled data to learn about patterns in data</a:t>
            </a:r>
          </a:p>
        </p:txBody>
      </p:sp>
      <p:grpSp>
        <p:nvGrpSpPr>
          <p:cNvPr id="5" name="Group 4">
            <a:extLst>
              <a:ext uri="{FF2B5EF4-FFF2-40B4-BE49-F238E27FC236}">
                <a16:creationId xmlns:a16="http://schemas.microsoft.com/office/drawing/2014/main" id="{FEBEF254-6991-44AA-AE29-12BB4D63F0F7}"/>
              </a:ext>
            </a:extLst>
          </p:cNvPr>
          <p:cNvGrpSpPr/>
          <p:nvPr/>
        </p:nvGrpSpPr>
        <p:grpSpPr>
          <a:xfrm>
            <a:off x="2080359" y="2320177"/>
            <a:ext cx="4136762" cy="2913709"/>
            <a:chOff x="300424" y="2250831"/>
            <a:chExt cx="4136762" cy="2913709"/>
          </a:xfrm>
        </p:grpSpPr>
        <p:pic>
          <p:nvPicPr>
            <p:cNvPr id="6" name="Picture 5">
              <a:extLst>
                <a:ext uri="{FF2B5EF4-FFF2-40B4-BE49-F238E27FC236}">
                  <a16:creationId xmlns:a16="http://schemas.microsoft.com/office/drawing/2014/main" id="{C0022004-2F8C-4F83-9D86-191204402073}"/>
                </a:ext>
              </a:extLst>
            </p:cNvPr>
            <p:cNvPicPr>
              <a:picLocks noChangeAspect="1"/>
            </p:cNvPicPr>
            <p:nvPr/>
          </p:nvPicPr>
          <p:blipFill rotWithShape="1">
            <a:blip r:embed="rId2"/>
            <a:srcRect t="4834" r="57164" b="22017"/>
            <a:stretch/>
          </p:blipFill>
          <p:spPr>
            <a:xfrm>
              <a:off x="1223130" y="2250831"/>
              <a:ext cx="2856501" cy="2620108"/>
            </a:xfrm>
            <a:prstGeom prst="rect">
              <a:avLst/>
            </a:prstGeom>
          </p:spPr>
        </p:pic>
        <p:sp>
          <p:nvSpPr>
            <p:cNvPr id="3" name="Rectangle 2">
              <a:extLst>
                <a:ext uri="{FF2B5EF4-FFF2-40B4-BE49-F238E27FC236}">
                  <a16:creationId xmlns:a16="http://schemas.microsoft.com/office/drawing/2014/main" id="{0A47E9E5-45AE-4E8A-84FA-E33FD1FFF7E8}"/>
                </a:ext>
              </a:extLst>
            </p:cNvPr>
            <p:cNvSpPr/>
            <p:nvPr/>
          </p:nvSpPr>
          <p:spPr>
            <a:xfrm>
              <a:off x="3059675" y="3818851"/>
              <a:ext cx="1377511" cy="1247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470B6626-F04E-4350-9ED3-A2C47A02C283}"/>
                </a:ext>
              </a:extLst>
            </p:cNvPr>
            <p:cNvSpPr/>
            <p:nvPr/>
          </p:nvSpPr>
          <p:spPr>
            <a:xfrm>
              <a:off x="300424" y="3567020"/>
              <a:ext cx="1377511" cy="159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4" name="Group 13">
            <a:extLst>
              <a:ext uri="{FF2B5EF4-FFF2-40B4-BE49-F238E27FC236}">
                <a16:creationId xmlns:a16="http://schemas.microsoft.com/office/drawing/2014/main" id="{D32A0B76-013B-49DF-B0FC-F9ABADE284E9}"/>
              </a:ext>
            </a:extLst>
          </p:cNvPr>
          <p:cNvGrpSpPr/>
          <p:nvPr/>
        </p:nvGrpSpPr>
        <p:grpSpPr>
          <a:xfrm>
            <a:off x="5184915" y="4057773"/>
            <a:ext cx="2915206" cy="2745344"/>
            <a:chOff x="4491481" y="3985394"/>
            <a:chExt cx="2915206" cy="2745344"/>
          </a:xfrm>
        </p:grpSpPr>
        <p:pic>
          <p:nvPicPr>
            <p:cNvPr id="9" name="Picture 8">
              <a:extLst>
                <a:ext uri="{FF2B5EF4-FFF2-40B4-BE49-F238E27FC236}">
                  <a16:creationId xmlns:a16="http://schemas.microsoft.com/office/drawing/2014/main" id="{2EF7B891-81E0-42E3-96A7-DC01F5FDE7EF}"/>
                </a:ext>
              </a:extLst>
            </p:cNvPr>
            <p:cNvPicPr>
              <a:picLocks noChangeAspect="1"/>
            </p:cNvPicPr>
            <p:nvPr/>
          </p:nvPicPr>
          <p:blipFill rotWithShape="1">
            <a:blip r:embed="rId2"/>
            <a:srcRect l="32288" t="55400" r="26179"/>
            <a:stretch/>
          </p:blipFill>
          <p:spPr>
            <a:xfrm>
              <a:off x="4598377" y="4802439"/>
              <a:ext cx="2769577" cy="1597520"/>
            </a:xfrm>
            <a:prstGeom prst="rect">
              <a:avLst/>
            </a:prstGeom>
          </p:spPr>
        </p:pic>
        <p:sp>
          <p:nvSpPr>
            <p:cNvPr id="11" name="Rectangle 10">
              <a:extLst>
                <a:ext uri="{FF2B5EF4-FFF2-40B4-BE49-F238E27FC236}">
                  <a16:creationId xmlns:a16="http://schemas.microsoft.com/office/drawing/2014/main" id="{3B737F57-81D4-4CA9-9367-F6649CB82895}"/>
                </a:ext>
              </a:extLst>
            </p:cNvPr>
            <p:cNvSpPr/>
            <p:nvPr/>
          </p:nvSpPr>
          <p:spPr>
            <a:xfrm>
              <a:off x="6029176" y="3985394"/>
              <a:ext cx="1377511" cy="1247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5C90EC53-B8B7-4D1E-BDC4-5BE51709309F}"/>
                </a:ext>
              </a:extLst>
            </p:cNvPr>
            <p:cNvSpPr/>
            <p:nvPr/>
          </p:nvSpPr>
          <p:spPr>
            <a:xfrm>
              <a:off x="4491481" y="6130871"/>
              <a:ext cx="1377511" cy="599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8" name="Group 17">
            <a:extLst>
              <a:ext uri="{FF2B5EF4-FFF2-40B4-BE49-F238E27FC236}">
                <a16:creationId xmlns:a16="http://schemas.microsoft.com/office/drawing/2014/main" id="{447F9CE1-9393-4117-80A5-C9AD1DA25BA5}"/>
              </a:ext>
            </a:extLst>
          </p:cNvPr>
          <p:cNvGrpSpPr/>
          <p:nvPr/>
        </p:nvGrpSpPr>
        <p:grpSpPr>
          <a:xfrm>
            <a:off x="7000073" y="1817623"/>
            <a:ext cx="3804379" cy="3053316"/>
            <a:chOff x="7277493" y="1772239"/>
            <a:chExt cx="3804379" cy="3053316"/>
          </a:xfrm>
        </p:grpSpPr>
        <p:pic>
          <p:nvPicPr>
            <p:cNvPr id="7" name="Picture 6">
              <a:extLst>
                <a:ext uri="{FF2B5EF4-FFF2-40B4-BE49-F238E27FC236}">
                  <a16:creationId xmlns:a16="http://schemas.microsoft.com/office/drawing/2014/main" id="{89F74A9C-AFFB-4204-9093-773E06D5B6EB}"/>
                </a:ext>
              </a:extLst>
            </p:cNvPr>
            <p:cNvPicPr>
              <a:picLocks noChangeAspect="1"/>
            </p:cNvPicPr>
            <p:nvPr/>
          </p:nvPicPr>
          <p:blipFill rotWithShape="1">
            <a:blip r:embed="rId2"/>
            <a:srcRect l="58454" r="2782" b="34952"/>
            <a:stretch/>
          </p:blipFill>
          <p:spPr>
            <a:xfrm>
              <a:off x="7754815" y="2250831"/>
              <a:ext cx="2584939" cy="2329961"/>
            </a:xfrm>
            <a:prstGeom prst="rect">
              <a:avLst/>
            </a:prstGeom>
          </p:spPr>
        </p:pic>
        <p:sp>
          <p:nvSpPr>
            <p:cNvPr id="15" name="Rectangle 14">
              <a:extLst>
                <a:ext uri="{FF2B5EF4-FFF2-40B4-BE49-F238E27FC236}">
                  <a16:creationId xmlns:a16="http://schemas.microsoft.com/office/drawing/2014/main" id="{1ED5EF16-D458-4867-920D-C38593DD0E43}"/>
                </a:ext>
              </a:extLst>
            </p:cNvPr>
            <p:cNvSpPr/>
            <p:nvPr/>
          </p:nvSpPr>
          <p:spPr>
            <a:xfrm>
              <a:off x="7277493" y="3731648"/>
              <a:ext cx="1127344" cy="104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04FB44C7-DAC1-4B4C-83CB-6EE6C1B0D73A}"/>
                </a:ext>
              </a:extLst>
            </p:cNvPr>
            <p:cNvSpPr/>
            <p:nvPr/>
          </p:nvSpPr>
          <p:spPr>
            <a:xfrm>
              <a:off x="9268703" y="1772239"/>
              <a:ext cx="1377511" cy="800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7588C730-1E06-47E9-AD97-59E0608A022B}"/>
                </a:ext>
              </a:extLst>
            </p:cNvPr>
            <p:cNvSpPr/>
            <p:nvPr/>
          </p:nvSpPr>
          <p:spPr>
            <a:xfrm>
              <a:off x="10043478" y="3781142"/>
              <a:ext cx="1038394" cy="104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50087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64E82-EF09-4BC3-BB0E-27AF0F5098EF}"/>
              </a:ext>
            </a:extLst>
          </p:cNvPr>
          <p:cNvSpPr txBox="1"/>
          <p:nvPr/>
        </p:nvSpPr>
        <p:spPr>
          <a:xfrm>
            <a:off x="923191" y="670567"/>
            <a:ext cx="9741877" cy="1938992"/>
          </a:xfrm>
          <a:prstGeom prst="rect">
            <a:avLst/>
          </a:prstGeom>
          <a:noFill/>
        </p:spPr>
        <p:txBody>
          <a:bodyPr wrap="square" rtlCol="0">
            <a:spAutoFit/>
          </a:bodyPr>
          <a:lstStyle/>
          <a:p>
            <a:pPr>
              <a:lnSpc>
                <a:spcPct val="150000"/>
              </a:lnSpc>
            </a:pPr>
            <a:r>
              <a:rPr lang="en-US" sz="2000" b="1" dirty="0"/>
              <a:t>Types of Machine Learning</a:t>
            </a:r>
          </a:p>
          <a:p>
            <a:r>
              <a:rPr lang="en-US" dirty="0"/>
              <a:t>Supervised learning -  uses labeled inputs (meaning the input has a corresponding output label) to train models and learn outputs</a:t>
            </a:r>
          </a:p>
          <a:p>
            <a:r>
              <a:rPr lang="en-US" dirty="0"/>
              <a:t>Unsupervised learning -  uses unlabeled data to learn about patterns in data</a:t>
            </a:r>
          </a:p>
          <a:p>
            <a:r>
              <a:rPr lang="en-US" b="1" dirty="0"/>
              <a:t>Reinforcement learning </a:t>
            </a:r>
            <a:r>
              <a:rPr lang="en-US" dirty="0"/>
              <a:t>– agent learning in interactive environment based on reward and penalties</a:t>
            </a:r>
          </a:p>
          <a:p>
            <a:endParaRPr lang="LID4096" dirty="0"/>
          </a:p>
        </p:txBody>
      </p:sp>
      <p:pic>
        <p:nvPicPr>
          <p:cNvPr id="4" name="Picture 3">
            <a:extLst>
              <a:ext uri="{FF2B5EF4-FFF2-40B4-BE49-F238E27FC236}">
                <a16:creationId xmlns:a16="http://schemas.microsoft.com/office/drawing/2014/main" id="{A6486D99-DC18-44D0-9D3A-9F940D7F999F}"/>
              </a:ext>
            </a:extLst>
          </p:cNvPr>
          <p:cNvPicPr>
            <a:picLocks noChangeAspect="1"/>
          </p:cNvPicPr>
          <p:nvPr/>
        </p:nvPicPr>
        <p:blipFill rotWithShape="1">
          <a:blip r:embed="rId2"/>
          <a:srcRect l="4228" r="800" b="2133"/>
          <a:stretch/>
        </p:blipFill>
        <p:spPr>
          <a:xfrm>
            <a:off x="1677971" y="2491217"/>
            <a:ext cx="3392756" cy="3617352"/>
          </a:xfrm>
          <a:prstGeom prst="rect">
            <a:avLst/>
          </a:prstGeom>
        </p:spPr>
      </p:pic>
      <p:pic>
        <p:nvPicPr>
          <p:cNvPr id="5" name="Picture 4">
            <a:extLst>
              <a:ext uri="{FF2B5EF4-FFF2-40B4-BE49-F238E27FC236}">
                <a16:creationId xmlns:a16="http://schemas.microsoft.com/office/drawing/2014/main" id="{BB4ECDA2-E447-442D-81B0-310AED056B7E}"/>
              </a:ext>
            </a:extLst>
          </p:cNvPr>
          <p:cNvPicPr>
            <a:picLocks noChangeAspect="1"/>
          </p:cNvPicPr>
          <p:nvPr/>
        </p:nvPicPr>
        <p:blipFill rotWithShape="1">
          <a:blip r:embed="rId3"/>
          <a:srcRect l="2703" t="1013" r="1560" b="1062"/>
          <a:stretch/>
        </p:blipFill>
        <p:spPr>
          <a:xfrm>
            <a:off x="6171519" y="2438822"/>
            <a:ext cx="3392757" cy="3722141"/>
          </a:xfrm>
          <a:prstGeom prst="rect">
            <a:avLst/>
          </a:prstGeom>
        </p:spPr>
      </p:pic>
    </p:spTree>
    <p:extLst>
      <p:ext uri="{BB962C8B-B14F-4D97-AF65-F5344CB8AC3E}">
        <p14:creationId xmlns:p14="http://schemas.microsoft.com/office/powerpoint/2010/main" val="137211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625C0-90C4-401F-861F-F26240AE74DB}"/>
              </a:ext>
            </a:extLst>
          </p:cNvPr>
          <p:cNvSpPr txBox="1"/>
          <p:nvPr/>
        </p:nvSpPr>
        <p:spPr>
          <a:xfrm>
            <a:off x="1095867" y="766805"/>
            <a:ext cx="6094428" cy="464871"/>
          </a:xfrm>
          <a:prstGeom prst="rect">
            <a:avLst/>
          </a:prstGeom>
          <a:noFill/>
        </p:spPr>
        <p:txBody>
          <a:bodyPr wrap="square">
            <a:spAutoFit/>
          </a:bodyPr>
          <a:lstStyle/>
          <a:p>
            <a:pPr>
              <a:lnSpc>
                <a:spcPct val="150000"/>
              </a:lnSpc>
            </a:pPr>
            <a:r>
              <a:rPr lang="en-US" sz="1800" b="1" dirty="0"/>
              <a:t>Machine Learning</a:t>
            </a:r>
          </a:p>
        </p:txBody>
      </p:sp>
      <p:sp>
        <p:nvSpPr>
          <p:cNvPr id="4" name="Rectangle 3">
            <a:extLst>
              <a:ext uri="{FF2B5EF4-FFF2-40B4-BE49-F238E27FC236}">
                <a16:creationId xmlns:a16="http://schemas.microsoft.com/office/drawing/2014/main" id="{0FC875CE-E006-4E06-8949-9C574BF17CDE}"/>
              </a:ext>
            </a:extLst>
          </p:cNvPr>
          <p:cNvSpPr/>
          <p:nvPr/>
        </p:nvSpPr>
        <p:spPr>
          <a:xfrm>
            <a:off x="4953000" y="2243579"/>
            <a:ext cx="2286000" cy="2286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A6C4A241-ED9A-4161-9EDA-6BD5A49D817C}"/>
              </a:ext>
            </a:extLst>
          </p:cNvPr>
          <p:cNvSpPr txBox="1"/>
          <p:nvPr/>
        </p:nvSpPr>
        <p:spPr>
          <a:xfrm>
            <a:off x="5028022" y="3154143"/>
            <a:ext cx="2135956" cy="464871"/>
          </a:xfrm>
          <a:prstGeom prst="rect">
            <a:avLst/>
          </a:prstGeom>
          <a:noFill/>
        </p:spPr>
        <p:txBody>
          <a:bodyPr wrap="square">
            <a:spAutoFit/>
          </a:bodyPr>
          <a:lstStyle/>
          <a:p>
            <a:pPr algn="ctr">
              <a:lnSpc>
                <a:spcPct val="150000"/>
              </a:lnSpc>
            </a:pPr>
            <a:r>
              <a:rPr lang="en-US" sz="1800" b="1" dirty="0"/>
              <a:t>Model</a:t>
            </a:r>
          </a:p>
        </p:txBody>
      </p:sp>
      <p:cxnSp>
        <p:nvCxnSpPr>
          <p:cNvPr id="7" name="Straight Arrow Connector 6">
            <a:extLst>
              <a:ext uri="{FF2B5EF4-FFF2-40B4-BE49-F238E27FC236}">
                <a16:creationId xmlns:a16="http://schemas.microsoft.com/office/drawing/2014/main" id="{31501CAD-3908-4ADD-83F6-4F915E0A9030}"/>
              </a:ext>
            </a:extLst>
          </p:cNvPr>
          <p:cNvCxnSpPr/>
          <p:nvPr/>
        </p:nvCxnSpPr>
        <p:spPr>
          <a:xfrm>
            <a:off x="4072379" y="26300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F55C3A-88A5-4252-973B-79A217FFD80F}"/>
              </a:ext>
            </a:extLst>
          </p:cNvPr>
          <p:cNvCxnSpPr/>
          <p:nvPr/>
        </p:nvCxnSpPr>
        <p:spPr>
          <a:xfrm>
            <a:off x="4072379" y="299929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76CD49-434D-4129-BD9D-7B15623017C6}"/>
              </a:ext>
            </a:extLst>
          </p:cNvPr>
          <p:cNvSpPr txBox="1"/>
          <p:nvPr/>
        </p:nvSpPr>
        <p:spPr>
          <a:xfrm>
            <a:off x="2588051" y="2330962"/>
            <a:ext cx="2135956" cy="464871"/>
          </a:xfrm>
          <a:prstGeom prst="rect">
            <a:avLst/>
          </a:prstGeom>
          <a:noFill/>
        </p:spPr>
        <p:txBody>
          <a:bodyPr wrap="square">
            <a:spAutoFit/>
          </a:bodyPr>
          <a:lstStyle/>
          <a:p>
            <a:pPr algn="ctr">
              <a:lnSpc>
                <a:spcPct val="150000"/>
              </a:lnSpc>
            </a:pPr>
            <a:r>
              <a:rPr lang="en-US" sz="1800" dirty="0"/>
              <a:t>Input 1</a:t>
            </a:r>
          </a:p>
        </p:txBody>
      </p:sp>
      <p:sp>
        <p:nvSpPr>
          <p:cNvPr id="10" name="TextBox 9">
            <a:extLst>
              <a:ext uri="{FF2B5EF4-FFF2-40B4-BE49-F238E27FC236}">
                <a16:creationId xmlns:a16="http://schemas.microsoft.com/office/drawing/2014/main" id="{CA5BB1F5-DC09-4ECA-9DFD-B0533CF5818F}"/>
              </a:ext>
            </a:extLst>
          </p:cNvPr>
          <p:cNvSpPr txBox="1"/>
          <p:nvPr/>
        </p:nvSpPr>
        <p:spPr>
          <a:xfrm>
            <a:off x="2592765" y="2693410"/>
            <a:ext cx="2135956" cy="464871"/>
          </a:xfrm>
          <a:prstGeom prst="rect">
            <a:avLst/>
          </a:prstGeom>
          <a:noFill/>
        </p:spPr>
        <p:txBody>
          <a:bodyPr wrap="square">
            <a:spAutoFit/>
          </a:bodyPr>
          <a:lstStyle/>
          <a:p>
            <a:pPr algn="ctr">
              <a:lnSpc>
                <a:spcPct val="150000"/>
              </a:lnSpc>
            </a:pPr>
            <a:r>
              <a:rPr lang="en-US" sz="1800" dirty="0"/>
              <a:t>Input 2</a:t>
            </a:r>
          </a:p>
        </p:txBody>
      </p:sp>
      <p:cxnSp>
        <p:nvCxnSpPr>
          <p:cNvPr id="11" name="Straight Arrow Connector 10">
            <a:extLst>
              <a:ext uri="{FF2B5EF4-FFF2-40B4-BE49-F238E27FC236}">
                <a16:creationId xmlns:a16="http://schemas.microsoft.com/office/drawing/2014/main" id="{2D197315-F3AC-45BD-9A2F-6C586D43C0F0}"/>
              </a:ext>
            </a:extLst>
          </p:cNvPr>
          <p:cNvCxnSpPr/>
          <p:nvPr/>
        </p:nvCxnSpPr>
        <p:spPr>
          <a:xfrm>
            <a:off x="4072379" y="4194235"/>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389AB2-0D27-4015-BA27-4414547D6079}"/>
              </a:ext>
            </a:extLst>
          </p:cNvPr>
          <p:cNvSpPr txBox="1"/>
          <p:nvPr/>
        </p:nvSpPr>
        <p:spPr>
          <a:xfrm>
            <a:off x="2588051" y="3895119"/>
            <a:ext cx="2135956" cy="464871"/>
          </a:xfrm>
          <a:prstGeom prst="rect">
            <a:avLst/>
          </a:prstGeom>
          <a:noFill/>
        </p:spPr>
        <p:txBody>
          <a:bodyPr wrap="square">
            <a:spAutoFit/>
          </a:bodyPr>
          <a:lstStyle/>
          <a:p>
            <a:pPr algn="ctr">
              <a:lnSpc>
                <a:spcPct val="150000"/>
              </a:lnSpc>
            </a:pPr>
            <a:r>
              <a:rPr lang="en-US" sz="1800" dirty="0"/>
              <a:t>Input n</a:t>
            </a:r>
          </a:p>
        </p:txBody>
      </p:sp>
      <p:sp>
        <p:nvSpPr>
          <p:cNvPr id="13" name="TextBox 12">
            <a:extLst>
              <a:ext uri="{FF2B5EF4-FFF2-40B4-BE49-F238E27FC236}">
                <a16:creationId xmlns:a16="http://schemas.microsoft.com/office/drawing/2014/main" id="{0F5D1EDF-F0C0-4309-A548-690C8365EF02}"/>
              </a:ext>
            </a:extLst>
          </p:cNvPr>
          <p:cNvSpPr txBox="1"/>
          <p:nvPr/>
        </p:nvSpPr>
        <p:spPr>
          <a:xfrm>
            <a:off x="2588051" y="3305181"/>
            <a:ext cx="2135956" cy="464871"/>
          </a:xfrm>
          <a:prstGeom prst="rect">
            <a:avLst/>
          </a:prstGeom>
          <a:noFill/>
        </p:spPr>
        <p:txBody>
          <a:bodyPr wrap="square">
            <a:spAutoFit/>
          </a:bodyPr>
          <a:lstStyle/>
          <a:p>
            <a:pPr algn="ctr">
              <a:lnSpc>
                <a:spcPct val="150000"/>
              </a:lnSpc>
            </a:pPr>
            <a:r>
              <a:rPr lang="en-US" sz="1800" dirty="0"/>
              <a:t>…</a:t>
            </a:r>
          </a:p>
        </p:txBody>
      </p:sp>
      <p:cxnSp>
        <p:nvCxnSpPr>
          <p:cNvPr id="14" name="Straight Arrow Connector 13">
            <a:extLst>
              <a:ext uri="{FF2B5EF4-FFF2-40B4-BE49-F238E27FC236}">
                <a16:creationId xmlns:a16="http://schemas.microsoft.com/office/drawing/2014/main" id="{D23D9BEC-C7FF-4BD4-B2C0-7C0318129EEC}"/>
              </a:ext>
            </a:extLst>
          </p:cNvPr>
          <p:cNvCxnSpPr/>
          <p:nvPr/>
        </p:nvCxnSpPr>
        <p:spPr>
          <a:xfrm>
            <a:off x="7239000" y="3386578"/>
            <a:ext cx="8806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DEB890-49E2-4CD9-AD39-9CF308E43133}"/>
              </a:ext>
            </a:extLst>
          </p:cNvPr>
          <p:cNvSpPr txBox="1"/>
          <p:nvPr/>
        </p:nvSpPr>
        <p:spPr>
          <a:xfrm>
            <a:off x="7595254" y="2969187"/>
            <a:ext cx="2135956" cy="880369"/>
          </a:xfrm>
          <a:prstGeom prst="rect">
            <a:avLst/>
          </a:prstGeom>
          <a:noFill/>
        </p:spPr>
        <p:txBody>
          <a:bodyPr wrap="square">
            <a:spAutoFit/>
          </a:bodyPr>
          <a:lstStyle/>
          <a:p>
            <a:pPr algn="ctr">
              <a:lnSpc>
                <a:spcPct val="150000"/>
              </a:lnSpc>
            </a:pPr>
            <a:r>
              <a:rPr lang="en-US" sz="1800" dirty="0"/>
              <a:t>Output</a:t>
            </a:r>
            <a:br>
              <a:rPr lang="en-US" sz="1800" dirty="0"/>
            </a:br>
            <a:r>
              <a:rPr lang="en-US" sz="1800" dirty="0"/>
              <a:t>(prediction)</a:t>
            </a:r>
          </a:p>
        </p:txBody>
      </p:sp>
    </p:spTree>
    <p:extLst>
      <p:ext uri="{BB962C8B-B14F-4D97-AF65-F5344CB8AC3E}">
        <p14:creationId xmlns:p14="http://schemas.microsoft.com/office/powerpoint/2010/main" val="328767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Qualitative – </a:t>
            </a:r>
            <a:r>
              <a:rPr lang="en-US" sz="2000" dirty="0"/>
              <a:t>categorical data (finite number of categories or groups)</a:t>
            </a:r>
          </a:p>
          <a:p>
            <a:pPr>
              <a:lnSpc>
                <a:spcPct val="150000"/>
              </a:lnSpc>
            </a:pPr>
            <a:endParaRPr lang="en-US" dirty="0"/>
          </a:p>
          <a:p>
            <a:endParaRPr lang="LID4096" dirty="0"/>
          </a:p>
        </p:txBody>
      </p:sp>
      <p:pic>
        <p:nvPicPr>
          <p:cNvPr id="1026" name="Picture 2" descr="World flags clipart - Etsy.de">
            <a:extLst>
              <a:ext uri="{FF2B5EF4-FFF2-40B4-BE49-F238E27FC236}">
                <a16:creationId xmlns:a16="http://schemas.microsoft.com/office/drawing/2014/main" id="{188F403E-20D1-4B6C-84B2-90062344B5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7" t="9778" r="10000" b="9778"/>
          <a:stretch/>
        </p:blipFill>
        <p:spPr bwMode="auto">
          <a:xfrm>
            <a:off x="6126480" y="1879600"/>
            <a:ext cx="4641496" cy="46329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C9AEC7-BB88-4F17-B89A-0D17A7B2CADA}"/>
              </a:ext>
            </a:extLst>
          </p:cNvPr>
          <p:cNvPicPr>
            <a:picLocks noChangeAspect="1"/>
          </p:cNvPicPr>
          <p:nvPr/>
        </p:nvPicPr>
        <p:blipFill rotWithShape="1">
          <a:blip r:embed="rId3"/>
          <a:srcRect t="2711"/>
          <a:stretch/>
        </p:blipFill>
        <p:spPr>
          <a:xfrm>
            <a:off x="1292599" y="2763520"/>
            <a:ext cx="3734321" cy="2947242"/>
          </a:xfrm>
          <a:prstGeom prst="rect">
            <a:avLst/>
          </a:prstGeom>
        </p:spPr>
      </p:pic>
      <p:sp>
        <p:nvSpPr>
          <p:cNvPr id="5" name="Rectangle 4">
            <a:extLst>
              <a:ext uri="{FF2B5EF4-FFF2-40B4-BE49-F238E27FC236}">
                <a16:creationId xmlns:a16="http://schemas.microsoft.com/office/drawing/2014/main" id="{598A9670-0005-42C5-892B-6F1C63B641BE}"/>
              </a:ext>
            </a:extLst>
          </p:cNvPr>
          <p:cNvSpPr/>
          <p:nvPr/>
        </p:nvSpPr>
        <p:spPr>
          <a:xfrm>
            <a:off x="3119120" y="2926080"/>
            <a:ext cx="5445760"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A3E45991-33AB-46D9-A027-8B0C4216D737}"/>
              </a:ext>
            </a:extLst>
          </p:cNvPr>
          <p:cNvSpPr txBox="1"/>
          <p:nvPr/>
        </p:nvSpPr>
        <p:spPr>
          <a:xfrm>
            <a:off x="4069080" y="3383746"/>
            <a:ext cx="3545840" cy="954107"/>
          </a:xfrm>
          <a:prstGeom prst="rect">
            <a:avLst/>
          </a:prstGeom>
          <a:noFill/>
        </p:spPr>
        <p:txBody>
          <a:bodyPr wrap="square" rtlCol="0">
            <a:spAutoFit/>
          </a:bodyPr>
          <a:lstStyle/>
          <a:p>
            <a:pPr algn="ctr"/>
            <a:r>
              <a:rPr lang="en-US" sz="2800" b="1" dirty="0">
                <a:solidFill>
                  <a:srgbClr val="FF0000"/>
                </a:solidFill>
              </a:rPr>
              <a:t>Nominal Data</a:t>
            </a:r>
            <a:br>
              <a:rPr lang="en-US" sz="2800" b="1" dirty="0">
                <a:solidFill>
                  <a:srgbClr val="FF0000"/>
                </a:solidFill>
              </a:rPr>
            </a:br>
            <a:r>
              <a:rPr lang="en-US" sz="2800" b="1" dirty="0">
                <a:solidFill>
                  <a:srgbClr val="FF0000"/>
                </a:solidFill>
              </a:rPr>
              <a:t>(no inherent order)</a:t>
            </a:r>
            <a:endParaRPr lang="LID4096" sz="2800" b="1" dirty="0">
              <a:solidFill>
                <a:srgbClr val="FF0000"/>
              </a:solidFill>
            </a:endParaRPr>
          </a:p>
        </p:txBody>
      </p:sp>
    </p:spTree>
    <p:extLst>
      <p:ext uri="{BB962C8B-B14F-4D97-AF65-F5344CB8AC3E}">
        <p14:creationId xmlns:p14="http://schemas.microsoft.com/office/powerpoint/2010/main" val="28994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CBAB6-BB29-4434-A9A5-5B6C05BD1B29}"/>
              </a:ext>
            </a:extLst>
          </p:cNvPr>
          <p:cNvSpPr txBox="1"/>
          <p:nvPr/>
        </p:nvSpPr>
        <p:spPr>
          <a:xfrm>
            <a:off x="923191" y="670567"/>
            <a:ext cx="10272974" cy="1661993"/>
          </a:xfrm>
          <a:prstGeom prst="rect">
            <a:avLst/>
          </a:prstGeom>
          <a:noFill/>
        </p:spPr>
        <p:txBody>
          <a:bodyPr wrap="square" rtlCol="0">
            <a:spAutoFit/>
          </a:bodyPr>
          <a:lstStyle/>
          <a:p>
            <a:pPr>
              <a:lnSpc>
                <a:spcPct val="150000"/>
              </a:lnSpc>
            </a:pPr>
            <a:r>
              <a:rPr lang="en-US" sz="2000" b="1" dirty="0"/>
              <a:t>One-Hot Encoding</a:t>
            </a:r>
          </a:p>
          <a:p>
            <a:pPr>
              <a:lnSpc>
                <a:spcPct val="150000"/>
              </a:lnSpc>
            </a:pPr>
            <a:r>
              <a:rPr lang="en-US" dirty="0"/>
              <a:t>Every time we just focus on a specific category and label data from that category 1, and all the others are 0</a:t>
            </a:r>
          </a:p>
          <a:p>
            <a:pPr>
              <a:lnSpc>
                <a:spcPct val="150000"/>
              </a:lnSpc>
            </a:pPr>
            <a:endParaRPr lang="en-US" dirty="0"/>
          </a:p>
          <a:p>
            <a:endParaRPr lang="LID4096" dirty="0"/>
          </a:p>
        </p:txBody>
      </p:sp>
      <p:graphicFrame>
        <p:nvGraphicFramePr>
          <p:cNvPr id="3" name="Table 6">
            <a:extLst>
              <a:ext uri="{FF2B5EF4-FFF2-40B4-BE49-F238E27FC236}">
                <a16:creationId xmlns:a16="http://schemas.microsoft.com/office/drawing/2014/main" id="{81178869-3D97-4946-97A3-EAC8156D1874}"/>
              </a:ext>
            </a:extLst>
          </p:cNvPr>
          <p:cNvGraphicFramePr>
            <a:graphicFrameLocks noGrp="1"/>
          </p:cNvGraphicFramePr>
          <p:nvPr>
            <p:extLst>
              <p:ext uri="{D42A27DB-BD31-4B8C-83A1-F6EECF244321}">
                <p14:modId xmlns:p14="http://schemas.microsoft.com/office/powerpoint/2010/main" val="1770132498"/>
              </p:ext>
            </p:extLst>
          </p:nvPr>
        </p:nvGraphicFramePr>
        <p:xfrm>
          <a:off x="3325090" y="3015826"/>
          <a:ext cx="5355772" cy="1844040"/>
        </p:xfrm>
        <a:graphic>
          <a:graphicData uri="http://schemas.openxmlformats.org/drawingml/2006/table">
            <a:tbl>
              <a:tblPr firstRow="1" bandRow="1">
                <a:tableStyleId>{5C22544A-7EE6-4342-B048-85BDC9FD1C3A}</a:tableStyleId>
              </a:tblPr>
              <a:tblGrid>
                <a:gridCol w="2677886">
                  <a:extLst>
                    <a:ext uri="{9D8B030D-6E8A-4147-A177-3AD203B41FA5}">
                      <a16:colId xmlns:a16="http://schemas.microsoft.com/office/drawing/2014/main" val="3170624086"/>
                    </a:ext>
                  </a:extLst>
                </a:gridCol>
                <a:gridCol w="2677886">
                  <a:extLst>
                    <a:ext uri="{9D8B030D-6E8A-4147-A177-3AD203B41FA5}">
                      <a16:colId xmlns:a16="http://schemas.microsoft.com/office/drawing/2014/main" val="2438505090"/>
                    </a:ext>
                  </a:extLst>
                </a:gridCol>
              </a:tblGrid>
              <a:tr h="370840">
                <a:tc>
                  <a:txBody>
                    <a:bodyPr/>
                    <a:lstStyle/>
                    <a:p>
                      <a:r>
                        <a:rPr lang="en-US" dirty="0"/>
                        <a:t>Country </a:t>
                      </a:r>
                      <a:endParaRPr lang="LID4096" dirty="0"/>
                    </a:p>
                  </a:txBody>
                  <a:tcPr/>
                </a:tc>
                <a:tc>
                  <a:txBody>
                    <a:bodyPr/>
                    <a:lstStyle/>
                    <a:p>
                      <a:r>
                        <a:rPr lang="en-US" dirty="0"/>
                        <a:t>One-Hot Encoding</a:t>
                      </a:r>
                      <a:endParaRPr lang="LID4096" dirty="0"/>
                    </a:p>
                  </a:txBody>
                  <a:tcPr/>
                </a:tc>
                <a:extLst>
                  <a:ext uri="{0D108BD9-81ED-4DB2-BD59-A6C34878D82A}">
                    <a16:rowId xmlns:a16="http://schemas.microsoft.com/office/drawing/2014/main" val="810076905"/>
                  </a:ext>
                </a:extLst>
              </a:tr>
              <a:tr h="370840">
                <a:tc>
                  <a:txBody>
                    <a:bodyPr/>
                    <a:lstStyle/>
                    <a:p>
                      <a:r>
                        <a:rPr lang="en-US" dirty="0"/>
                        <a:t>Japan</a:t>
                      </a:r>
                      <a:endParaRPr lang="LID4096" dirty="0"/>
                    </a:p>
                  </a:txBody>
                  <a:tcPr/>
                </a:tc>
                <a:tc>
                  <a:txBody>
                    <a:bodyPr/>
                    <a:lstStyle/>
                    <a:p>
                      <a:r>
                        <a:rPr lang="en-US" dirty="0"/>
                        <a:t>1,0,0,0</a:t>
                      </a:r>
                      <a:endParaRPr lang="LID4096" dirty="0"/>
                    </a:p>
                  </a:txBody>
                  <a:tcPr/>
                </a:tc>
                <a:extLst>
                  <a:ext uri="{0D108BD9-81ED-4DB2-BD59-A6C34878D82A}">
                    <a16:rowId xmlns:a16="http://schemas.microsoft.com/office/drawing/2014/main" val="2630189517"/>
                  </a:ext>
                </a:extLst>
              </a:tr>
              <a:tr h="370840">
                <a:tc>
                  <a:txBody>
                    <a:bodyPr/>
                    <a:lstStyle/>
                    <a:p>
                      <a:r>
                        <a:rPr lang="en-US" dirty="0"/>
                        <a:t>China</a:t>
                      </a:r>
                      <a:endParaRPr lang="LID4096" dirty="0"/>
                    </a:p>
                  </a:txBody>
                  <a:tcPr/>
                </a:tc>
                <a:tc>
                  <a:txBody>
                    <a:bodyPr/>
                    <a:lstStyle/>
                    <a:p>
                      <a:r>
                        <a:rPr lang="en-US" dirty="0"/>
                        <a:t>0,1,0,0</a:t>
                      </a:r>
                      <a:endParaRPr lang="LID4096" dirty="0"/>
                    </a:p>
                  </a:txBody>
                  <a:tcPr/>
                </a:tc>
                <a:extLst>
                  <a:ext uri="{0D108BD9-81ED-4DB2-BD59-A6C34878D82A}">
                    <a16:rowId xmlns:a16="http://schemas.microsoft.com/office/drawing/2014/main" val="2665765952"/>
                  </a:ext>
                </a:extLst>
              </a:tr>
              <a:tr h="185420">
                <a:tc>
                  <a:txBody>
                    <a:bodyPr/>
                    <a:lstStyle/>
                    <a:p>
                      <a:r>
                        <a:rPr lang="en-US" dirty="0"/>
                        <a:t>Germany</a:t>
                      </a:r>
                    </a:p>
                  </a:txBody>
                  <a:tcPr/>
                </a:tc>
                <a:tc>
                  <a:txBody>
                    <a:bodyPr/>
                    <a:lstStyle/>
                    <a:p>
                      <a:r>
                        <a:rPr lang="en-US" dirty="0"/>
                        <a:t>0,0,1,0</a:t>
                      </a:r>
                      <a:endParaRPr lang="LID4096" dirty="0"/>
                    </a:p>
                  </a:txBody>
                  <a:tcPr/>
                </a:tc>
                <a:extLst>
                  <a:ext uri="{0D108BD9-81ED-4DB2-BD59-A6C34878D82A}">
                    <a16:rowId xmlns:a16="http://schemas.microsoft.com/office/drawing/2014/main" val="3678279739"/>
                  </a:ext>
                </a:extLst>
              </a:tr>
              <a:tr h="185420">
                <a:tc>
                  <a:txBody>
                    <a:bodyPr/>
                    <a:lstStyle/>
                    <a:p>
                      <a:r>
                        <a:rPr lang="en-US" dirty="0"/>
                        <a:t>Canada</a:t>
                      </a:r>
                    </a:p>
                  </a:txBody>
                  <a:tcPr/>
                </a:tc>
                <a:tc>
                  <a:txBody>
                    <a:bodyPr/>
                    <a:lstStyle/>
                    <a:p>
                      <a:r>
                        <a:rPr lang="en-US" dirty="0"/>
                        <a:t>0,0,0,1</a:t>
                      </a:r>
                      <a:endParaRPr lang="LID4096" dirty="0"/>
                    </a:p>
                  </a:txBody>
                  <a:tcPr/>
                </a:tc>
                <a:extLst>
                  <a:ext uri="{0D108BD9-81ED-4DB2-BD59-A6C34878D82A}">
                    <a16:rowId xmlns:a16="http://schemas.microsoft.com/office/drawing/2014/main" val="1370385061"/>
                  </a:ext>
                </a:extLst>
              </a:tr>
            </a:tbl>
          </a:graphicData>
        </a:graphic>
      </p:graphicFrame>
    </p:spTree>
    <p:extLst>
      <p:ext uri="{BB962C8B-B14F-4D97-AF65-F5344CB8AC3E}">
        <p14:creationId xmlns:p14="http://schemas.microsoft.com/office/powerpoint/2010/main" val="286773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 leben änderungen - human age stock-grafiken, -clipart, -cartoons und -symbole">
            <a:extLst>
              <a:ext uri="{FF2B5EF4-FFF2-40B4-BE49-F238E27FC236}">
                <a16:creationId xmlns:a16="http://schemas.microsoft.com/office/drawing/2014/main" id="{248636D7-936D-4FCB-95D5-CAC17295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730" y="2156957"/>
            <a:ext cx="9398338" cy="3931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CBAB6-BB29-4434-A9A5-5B6C05BD1B29}"/>
              </a:ext>
            </a:extLst>
          </p:cNvPr>
          <p:cNvSpPr txBox="1"/>
          <p:nvPr/>
        </p:nvSpPr>
        <p:spPr>
          <a:xfrm>
            <a:off x="923191" y="670567"/>
            <a:ext cx="9741877" cy="1708160"/>
          </a:xfrm>
          <a:prstGeom prst="rect">
            <a:avLst/>
          </a:prstGeom>
          <a:noFill/>
        </p:spPr>
        <p:txBody>
          <a:bodyPr wrap="square" rtlCol="0">
            <a:spAutoFit/>
          </a:bodyPr>
          <a:lstStyle/>
          <a:p>
            <a:pPr>
              <a:lnSpc>
                <a:spcPct val="150000"/>
              </a:lnSpc>
            </a:pPr>
            <a:r>
              <a:rPr lang="en-US" sz="2000" b="1" dirty="0"/>
              <a:t>Features</a:t>
            </a:r>
          </a:p>
          <a:p>
            <a:pPr>
              <a:lnSpc>
                <a:spcPct val="150000"/>
              </a:lnSpc>
            </a:pPr>
            <a:r>
              <a:rPr lang="en-US" sz="2000" b="1" dirty="0"/>
              <a:t>Qualitative – </a:t>
            </a:r>
            <a:r>
              <a:rPr lang="en-US" sz="2000" dirty="0"/>
              <a:t>categorical data (finite number of categories or groups)</a:t>
            </a:r>
          </a:p>
          <a:p>
            <a:pPr>
              <a:lnSpc>
                <a:spcPct val="150000"/>
              </a:lnSpc>
            </a:pPr>
            <a:endParaRPr lang="en-US" dirty="0"/>
          </a:p>
          <a:p>
            <a:endParaRPr lang="LID4096" dirty="0"/>
          </a:p>
        </p:txBody>
      </p:sp>
      <p:sp>
        <p:nvSpPr>
          <p:cNvPr id="5" name="Rectangle 4">
            <a:extLst>
              <a:ext uri="{FF2B5EF4-FFF2-40B4-BE49-F238E27FC236}">
                <a16:creationId xmlns:a16="http://schemas.microsoft.com/office/drawing/2014/main" id="{598A9670-0005-42C5-892B-6F1C63B641BE}"/>
              </a:ext>
            </a:extLst>
          </p:cNvPr>
          <p:cNvSpPr/>
          <p:nvPr/>
        </p:nvSpPr>
        <p:spPr>
          <a:xfrm>
            <a:off x="3119120" y="2926080"/>
            <a:ext cx="5445760" cy="1869440"/>
          </a:xfrm>
          <a:prstGeom prst="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A3E45991-33AB-46D9-A027-8B0C4216D737}"/>
              </a:ext>
            </a:extLst>
          </p:cNvPr>
          <p:cNvSpPr txBox="1"/>
          <p:nvPr/>
        </p:nvSpPr>
        <p:spPr>
          <a:xfrm>
            <a:off x="4069080" y="3383746"/>
            <a:ext cx="3545840" cy="954107"/>
          </a:xfrm>
          <a:prstGeom prst="rect">
            <a:avLst/>
          </a:prstGeom>
          <a:noFill/>
        </p:spPr>
        <p:txBody>
          <a:bodyPr wrap="square" rtlCol="0">
            <a:spAutoFit/>
          </a:bodyPr>
          <a:lstStyle/>
          <a:p>
            <a:pPr algn="ctr"/>
            <a:r>
              <a:rPr lang="en-US" sz="2800" b="1" dirty="0">
                <a:solidFill>
                  <a:srgbClr val="FF0000"/>
                </a:solidFill>
              </a:rPr>
              <a:t>Ordinal Data</a:t>
            </a:r>
            <a:br>
              <a:rPr lang="en-US" sz="2800" b="1" dirty="0">
                <a:solidFill>
                  <a:srgbClr val="FF0000"/>
                </a:solidFill>
              </a:rPr>
            </a:br>
            <a:r>
              <a:rPr lang="en-US" sz="2800" b="1" dirty="0">
                <a:solidFill>
                  <a:srgbClr val="FF0000"/>
                </a:solidFill>
              </a:rPr>
              <a:t>(inherent order)</a:t>
            </a:r>
            <a:endParaRPr lang="LID4096" sz="2800" b="1" dirty="0">
              <a:solidFill>
                <a:srgbClr val="FF0000"/>
              </a:solidFill>
            </a:endParaRPr>
          </a:p>
        </p:txBody>
      </p:sp>
    </p:spTree>
    <p:extLst>
      <p:ext uri="{BB962C8B-B14F-4D97-AF65-F5344CB8AC3E}">
        <p14:creationId xmlns:p14="http://schemas.microsoft.com/office/powerpoint/2010/main" val="294793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2124</Words>
  <Application>Microsoft Office PowerPoint</Application>
  <PresentationFormat>Widescreen</PresentationFormat>
  <Paragraphs>282</Paragraphs>
  <Slides>30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Asieh Daneshi</dc:creator>
  <cp:lastModifiedBy>Asieh Daneshi</cp:lastModifiedBy>
  <cp:revision>86</cp:revision>
  <dcterms:created xsi:type="dcterms:W3CDTF">2024-07-18T09:22:09Z</dcterms:created>
  <dcterms:modified xsi:type="dcterms:W3CDTF">2024-07-29T10:17:26Z</dcterms:modified>
</cp:coreProperties>
</file>